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3"/>
  </p:notesMasterIdLst>
  <p:handoutMasterIdLst>
    <p:handoutMasterId r:id="rId34"/>
  </p:handoutMasterIdLst>
  <p:sldIdLst>
    <p:sldId id="334" r:id="rId2"/>
    <p:sldId id="335" r:id="rId3"/>
    <p:sldId id="892" r:id="rId4"/>
    <p:sldId id="2005" r:id="rId5"/>
    <p:sldId id="2016" r:id="rId6"/>
    <p:sldId id="2017" r:id="rId7"/>
    <p:sldId id="2018" r:id="rId8"/>
    <p:sldId id="2019" r:id="rId9"/>
    <p:sldId id="2013" r:id="rId10"/>
    <p:sldId id="2034" r:id="rId11"/>
    <p:sldId id="2025" r:id="rId12"/>
    <p:sldId id="2014" r:id="rId13"/>
    <p:sldId id="2026" r:id="rId14"/>
    <p:sldId id="2027" r:id="rId15"/>
    <p:sldId id="2015" r:id="rId16"/>
    <p:sldId id="279" r:id="rId17"/>
    <p:sldId id="280" r:id="rId18"/>
    <p:sldId id="2037" r:id="rId19"/>
    <p:sldId id="2020" r:id="rId20"/>
    <p:sldId id="283" r:id="rId21"/>
    <p:sldId id="2031" r:id="rId22"/>
    <p:sldId id="2038" r:id="rId23"/>
    <p:sldId id="2021" r:id="rId24"/>
    <p:sldId id="2030" r:id="rId25"/>
    <p:sldId id="288" r:id="rId26"/>
    <p:sldId id="289" r:id="rId27"/>
    <p:sldId id="290" r:id="rId28"/>
    <p:sldId id="2035" r:id="rId29"/>
    <p:sldId id="2036" r:id="rId30"/>
    <p:sldId id="2028" r:id="rId31"/>
    <p:sldId id="323" r:id="rId32"/>
  </p:sldIdLst>
  <p:sldSz cx="12192000" cy="6858000"/>
  <p:notesSz cx="6858000" cy="9144000"/>
  <p:custShowLst>
    <p:custShow name="RouhanFinal 260423" id="0">
      <p:sldLst>
        <p:sld r:id="rId32"/>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or Everybody" initials="FE" lastIdx="1" clrIdx="0">
    <p:extLst>
      <p:ext uri="{19B8F6BF-5375-455C-9EA6-DF929625EA0E}">
        <p15:presenceInfo xmlns:p15="http://schemas.microsoft.com/office/powerpoint/2012/main" userId="For Everybody" providerId="None"/>
      </p:ext>
    </p:extLst>
  </p:cmAuthor>
  <p:cmAuthor id="2" name="ketan nagrawala" initials="kn" lastIdx="5" clrIdx="1">
    <p:extLst>
      <p:ext uri="{19B8F6BF-5375-455C-9EA6-DF929625EA0E}">
        <p15:presenceInfo xmlns:p15="http://schemas.microsoft.com/office/powerpoint/2012/main" userId="027b8aac0e7e4e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43C"/>
    <a:srgbClr val="C00000"/>
    <a:srgbClr val="FF9414"/>
    <a:srgbClr val="00843B"/>
    <a:srgbClr val="168430"/>
    <a:srgbClr val="000000"/>
    <a:srgbClr val="F5EFB9"/>
    <a:srgbClr val="EBDC91"/>
    <a:srgbClr val="E37B2D"/>
    <a:srgbClr val="174D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2D7AC1-B0E0-44B2-8309-A7A643D4D2DB}" v="19" dt="2023-11-06T03:26:53.2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4" y="48"/>
      </p:cViewPr>
      <p:guideLst>
        <p:guide orient="horz" pos="2183"/>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EDA4A5-F051-4DD2-8A40-9FED2019CA4C}" type="datetimeFigureOut">
              <a:rPr lang="en-IN" smtClean="0"/>
              <a:t>15-11-2023</a:t>
            </a:fld>
            <a:endParaRPr lang="en-IN"/>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2894B0-B0F6-4D4E-80AE-1744E8A35D90}" type="slidenum">
              <a:rPr lang="en-IN" smtClean="0"/>
              <a:t>‹#›</a:t>
            </a:fld>
            <a:endParaRPr lang="en-IN"/>
          </a:p>
        </p:txBody>
      </p:sp>
    </p:spTree>
    <p:extLst>
      <p:ext uri="{BB962C8B-B14F-4D97-AF65-F5344CB8AC3E}">
        <p14:creationId xmlns:p14="http://schemas.microsoft.com/office/powerpoint/2010/main" val="2033773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589D86-183C-435F-A335-30A0081FD1E7}" type="datetimeFigureOut">
              <a:rPr lang="en-IN" smtClean="0"/>
              <a:t>15-11-2023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410F2D-EE94-440D-A719-BCC57DF37AA6}" type="slidenum">
              <a:rPr lang="en-IN" smtClean="0"/>
              <a:t>‹#›</a:t>
            </a:fld>
            <a:endParaRPr lang="en-IN"/>
          </a:p>
        </p:txBody>
      </p:sp>
    </p:spTree>
    <p:extLst>
      <p:ext uri="{BB962C8B-B14F-4D97-AF65-F5344CB8AC3E}">
        <p14:creationId xmlns:p14="http://schemas.microsoft.com/office/powerpoint/2010/main" val="1507381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Recheck registered tag line – Braj to rework on tag line … in side the slide </a:t>
            </a:r>
          </a:p>
        </p:txBody>
      </p:sp>
      <p:sp>
        <p:nvSpPr>
          <p:cNvPr id="4" name="Slide Number Placeholder 3"/>
          <p:cNvSpPr>
            <a:spLocks noGrp="1"/>
          </p:cNvSpPr>
          <p:nvPr>
            <p:ph type="sldNum" sz="quarter" idx="5"/>
          </p:nvPr>
        </p:nvSpPr>
        <p:spPr/>
        <p:txBody>
          <a:bodyPr/>
          <a:lstStyle/>
          <a:p>
            <a:fld id="{15410F2D-EE94-440D-A719-BCC57DF37AA6}" type="slidenum">
              <a:rPr lang="en-IN" smtClean="0"/>
              <a:t>3</a:t>
            </a:fld>
            <a:endParaRPr lang="en-IN"/>
          </a:p>
        </p:txBody>
      </p:sp>
    </p:spTree>
    <p:extLst>
      <p:ext uri="{BB962C8B-B14F-4D97-AF65-F5344CB8AC3E}">
        <p14:creationId xmlns:p14="http://schemas.microsoft.com/office/powerpoint/2010/main" val="3502885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Rework </a:t>
            </a:r>
          </a:p>
        </p:txBody>
      </p:sp>
      <p:sp>
        <p:nvSpPr>
          <p:cNvPr id="4" name="Slide Number Placeholder 3"/>
          <p:cNvSpPr>
            <a:spLocks noGrp="1"/>
          </p:cNvSpPr>
          <p:nvPr>
            <p:ph type="sldNum" sz="quarter" idx="5"/>
          </p:nvPr>
        </p:nvSpPr>
        <p:spPr/>
        <p:txBody>
          <a:bodyPr/>
          <a:lstStyle/>
          <a:p>
            <a:fld id="{15410F2D-EE94-440D-A719-BCC57DF37AA6}" type="slidenum">
              <a:rPr lang="en-IN" smtClean="0"/>
              <a:t>5</a:t>
            </a:fld>
            <a:endParaRPr lang="en-IN"/>
          </a:p>
        </p:txBody>
      </p:sp>
    </p:spTree>
    <p:extLst>
      <p:ext uri="{BB962C8B-B14F-4D97-AF65-F5344CB8AC3E}">
        <p14:creationId xmlns:p14="http://schemas.microsoft.com/office/powerpoint/2010/main" val="307161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Rework </a:t>
            </a:r>
          </a:p>
        </p:txBody>
      </p:sp>
      <p:sp>
        <p:nvSpPr>
          <p:cNvPr id="4" name="Slide Number Placeholder 3"/>
          <p:cNvSpPr>
            <a:spLocks noGrp="1"/>
          </p:cNvSpPr>
          <p:nvPr>
            <p:ph type="sldNum" sz="quarter" idx="5"/>
          </p:nvPr>
        </p:nvSpPr>
        <p:spPr/>
        <p:txBody>
          <a:bodyPr/>
          <a:lstStyle/>
          <a:p>
            <a:fld id="{15410F2D-EE94-440D-A719-BCC57DF37AA6}" type="slidenum">
              <a:rPr lang="en-IN" smtClean="0"/>
              <a:t>6</a:t>
            </a:fld>
            <a:endParaRPr lang="en-IN"/>
          </a:p>
        </p:txBody>
      </p:sp>
    </p:spTree>
    <p:extLst>
      <p:ext uri="{BB962C8B-B14F-4D97-AF65-F5344CB8AC3E}">
        <p14:creationId xmlns:p14="http://schemas.microsoft.com/office/powerpoint/2010/main" val="518151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410F2D-EE94-440D-A719-BCC57DF37AA6}" type="slidenum">
              <a:rPr lang="en-IN" smtClean="0"/>
              <a:t>10</a:t>
            </a:fld>
            <a:endParaRPr lang="en-IN"/>
          </a:p>
        </p:txBody>
      </p:sp>
    </p:spTree>
    <p:extLst>
      <p:ext uri="{BB962C8B-B14F-4D97-AF65-F5344CB8AC3E}">
        <p14:creationId xmlns:p14="http://schemas.microsoft.com/office/powerpoint/2010/main" val="2740332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410F2D-EE94-440D-A719-BCC57DF37AA6}" type="slidenum">
              <a:rPr lang="en-IN" smtClean="0"/>
              <a:t>11</a:t>
            </a:fld>
            <a:endParaRPr lang="en-IN"/>
          </a:p>
        </p:txBody>
      </p:sp>
    </p:spTree>
    <p:extLst>
      <p:ext uri="{BB962C8B-B14F-4D97-AF65-F5344CB8AC3E}">
        <p14:creationId xmlns:p14="http://schemas.microsoft.com/office/powerpoint/2010/main" val="339255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410F2D-EE94-440D-A719-BCC57DF37AA6}" type="slidenum">
              <a:rPr lang="en-IN" smtClean="0"/>
              <a:t>12</a:t>
            </a:fld>
            <a:endParaRPr lang="en-IN"/>
          </a:p>
        </p:txBody>
      </p:sp>
    </p:spTree>
    <p:extLst>
      <p:ext uri="{BB962C8B-B14F-4D97-AF65-F5344CB8AC3E}">
        <p14:creationId xmlns:p14="http://schemas.microsoft.com/office/powerpoint/2010/main" val="2894086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410F2D-EE94-440D-A719-BCC57DF37AA6}" type="slidenum">
              <a:rPr lang="en-IN" smtClean="0"/>
              <a:t>13</a:t>
            </a:fld>
            <a:endParaRPr lang="en-IN"/>
          </a:p>
        </p:txBody>
      </p:sp>
    </p:spTree>
    <p:extLst>
      <p:ext uri="{BB962C8B-B14F-4D97-AF65-F5344CB8AC3E}">
        <p14:creationId xmlns:p14="http://schemas.microsoft.com/office/powerpoint/2010/main" val="3737495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 </a:t>
            </a:r>
          </a:p>
        </p:txBody>
      </p:sp>
      <p:sp>
        <p:nvSpPr>
          <p:cNvPr id="4" name="Slide Number Placeholder 3"/>
          <p:cNvSpPr>
            <a:spLocks noGrp="1"/>
          </p:cNvSpPr>
          <p:nvPr>
            <p:ph type="sldNum" sz="quarter" idx="5"/>
          </p:nvPr>
        </p:nvSpPr>
        <p:spPr/>
        <p:txBody>
          <a:bodyPr/>
          <a:lstStyle/>
          <a:p>
            <a:fld id="{15410F2D-EE94-440D-A719-BCC57DF37AA6}" type="slidenum">
              <a:rPr lang="en-IN" smtClean="0"/>
              <a:t>14</a:t>
            </a:fld>
            <a:endParaRPr lang="en-IN"/>
          </a:p>
        </p:txBody>
      </p:sp>
    </p:spTree>
    <p:extLst>
      <p:ext uri="{BB962C8B-B14F-4D97-AF65-F5344CB8AC3E}">
        <p14:creationId xmlns:p14="http://schemas.microsoft.com/office/powerpoint/2010/main" val="1710385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6"/>
        <p:cNvGrpSpPr/>
        <p:nvPr/>
      </p:nvGrpSpPr>
      <p:grpSpPr>
        <a:xfrm>
          <a:off x="0" y="0"/>
          <a:ext cx="0" cy="0"/>
          <a:chOff x="0" y="0"/>
          <a:chExt cx="0" cy="0"/>
        </a:xfrm>
      </p:grpSpPr>
      <p:sp>
        <p:nvSpPr>
          <p:cNvPr id="1717" name="Google Shape;171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8" name="Google Shape;171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9" name="Google Shape;171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9"/>
        <p:cNvGrpSpPr/>
        <p:nvPr/>
      </p:nvGrpSpPr>
      <p:grpSpPr>
        <a:xfrm>
          <a:off x="0" y="0"/>
          <a:ext cx="0" cy="0"/>
          <a:chOff x="0" y="0"/>
          <a:chExt cx="0" cy="0"/>
        </a:xfrm>
      </p:grpSpPr>
      <p:sp>
        <p:nvSpPr>
          <p:cNvPr id="1740" name="Google Shape;174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1" name="Google Shape;174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42" name="Google Shape;1742;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9"/>
        <p:cNvGrpSpPr/>
        <p:nvPr/>
      </p:nvGrpSpPr>
      <p:grpSpPr>
        <a:xfrm>
          <a:off x="0" y="0"/>
          <a:ext cx="0" cy="0"/>
          <a:chOff x="0" y="0"/>
          <a:chExt cx="0" cy="0"/>
        </a:xfrm>
      </p:grpSpPr>
      <p:sp>
        <p:nvSpPr>
          <p:cNvPr id="1740" name="Google Shape;174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1" name="Google Shape;174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42" name="Google Shape;1742;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240670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3"/>
        <p:cNvGrpSpPr/>
        <p:nvPr/>
      </p:nvGrpSpPr>
      <p:grpSpPr>
        <a:xfrm>
          <a:off x="0" y="0"/>
          <a:ext cx="0" cy="0"/>
          <a:chOff x="0" y="0"/>
          <a:chExt cx="0" cy="0"/>
        </a:xfrm>
      </p:grpSpPr>
      <p:sp>
        <p:nvSpPr>
          <p:cNvPr id="1784" name="Google Shape;1784;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5" name="Google Shape;178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4" name="Google Shape;182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0685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5"/>
        <p:cNvGrpSpPr/>
        <p:nvPr/>
      </p:nvGrpSpPr>
      <p:grpSpPr>
        <a:xfrm>
          <a:off x="0" y="0"/>
          <a:ext cx="0" cy="0"/>
          <a:chOff x="0" y="0"/>
          <a:chExt cx="0" cy="0"/>
        </a:xfrm>
      </p:grpSpPr>
      <p:sp>
        <p:nvSpPr>
          <p:cNvPr id="1846" name="Google Shape;184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7" name="Google Shape;184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4"/>
        <p:cNvGrpSpPr/>
        <p:nvPr/>
      </p:nvGrpSpPr>
      <p:grpSpPr>
        <a:xfrm>
          <a:off x="0" y="0"/>
          <a:ext cx="0" cy="0"/>
          <a:chOff x="0" y="0"/>
          <a:chExt cx="0" cy="0"/>
        </a:xfrm>
      </p:grpSpPr>
      <p:sp>
        <p:nvSpPr>
          <p:cNvPr id="1865" name="Google Shape;1865;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6" name="Google Shape;186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Google Shape;1883;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4" name="Google Shape;188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Google Shape;1883;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4" name="Google Shape;188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1259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Google Shape;1883;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4" name="Google Shape;188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8540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15410F2D-EE94-440D-A719-BCC57DF37AA6}" type="slidenum">
              <a:rPr lang="en-IN" smtClean="0"/>
              <a:t>31</a:t>
            </a:fld>
            <a:endParaRPr lang="en-IN"/>
          </a:p>
        </p:txBody>
      </p:sp>
    </p:spTree>
    <p:extLst>
      <p:ext uri="{BB962C8B-B14F-4D97-AF65-F5344CB8AC3E}">
        <p14:creationId xmlns:p14="http://schemas.microsoft.com/office/powerpoint/2010/main" val="795837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Slide page Number Placeholder 5"/>
          <p:cNvSpPr>
            <a:spLocks noGrp="1"/>
          </p:cNvSpPr>
          <p:nvPr>
            <p:ph type="sldNum" sz="quarter" idx="12"/>
          </p:nvPr>
        </p:nvSpPr>
        <p:spPr>
          <a:xfrm>
            <a:off x="11394831" y="6522098"/>
            <a:ext cx="657126" cy="312263"/>
          </a:xfrm>
          <a:prstGeom prst="rect">
            <a:avLst/>
          </a:prstGeom>
        </p:spPr>
        <p:txBody>
          <a:bodyPr/>
          <a:lstStyle>
            <a:lvl1pPr>
              <a:defRPr>
                <a:solidFill>
                  <a:schemeClr val="bg1">
                    <a:lumMod val="95000"/>
                  </a:schemeClr>
                </a:solidFill>
              </a:defRPr>
            </a:lvl1pPr>
          </a:lstStyle>
          <a:p>
            <a:fld id="{9987379D-9607-48BE-ABA9-48EDC5F121D1}" type="slidenum">
              <a:rPr lang="en-IN" smtClean="0"/>
              <a:pPr/>
              <a:t>‹#›</a:t>
            </a:fld>
            <a:endParaRPr lang="en-IN"/>
          </a:p>
        </p:txBody>
      </p:sp>
      <p:sp>
        <p:nvSpPr>
          <p:cNvPr id="9" name="Website"/>
          <p:cNvSpPr/>
          <p:nvPr userDrawn="1"/>
        </p:nvSpPr>
        <p:spPr>
          <a:xfrm>
            <a:off x="120000" y="6539730"/>
            <a:ext cx="1533530" cy="276999"/>
          </a:xfrm>
          <a:prstGeom prst="rect">
            <a:avLst/>
          </a:prstGeom>
        </p:spPr>
        <p:txBody>
          <a:bodyPr wrap="square">
            <a:spAutoFit/>
          </a:bodyPr>
          <a:lstStyle/>
          <a:p>
            <a:r>
              <a:rPr lang="en-IN" sz="1200">
                <a:solidFill>
                  <a:schemeClr val="bg1">
                    <a:lumMod val="95000"/>
                  </a:schemeClr>
                </a:solidFill>
              </a:rPr>
              <a:t>www.infragroup.co.in</a:t>
            </a:r>
          </a:p>
        </p:txBody>
      </p:sp>
      <p:sp>
        <p:nvSpPr>
          <p:cNvPr id="10" name="Empowering Desicion"/>
          <p:cNvSpPr/>
          <p:nvPr userDrawn="1"/>
        </p:nvSpPr>
        <p:spPr>
          <a:xfrm>
            <a:off x="4745214" y="6524341"/>
            <a:ext cx="2762488" cy="307777"/>
          </a:xfrm>
          <a:prstGeom prst="rect">
            <a:avLst/>
          </a:prstGeom>
        </p:spPr>
        <p:txBody>
          <a:bodyPr wrap="non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a:solidFill>
                  <a:schemeClr val="bg1">
                    <a:lumMod val="95000"/>
                  </a:schemeClr>
                </a:solidFill>
              </a:rPr>
              <a:t>Empowering Decisions with Knowledge </a:t>
            </a:r>
            <a:r>
              <a:rPr lang="en-IN" sz="1400" dirty="0">
                <a:solidFill>
                  <a:schemeClr val="bg1">
                    <a:lumMod val="95000"/>
                  </a:schemeClr>
                </a:solidFill>
              </a:rPr>
              <a:t>®</a:t>
            </a:r>
            <a:endParaRPr lang="en-IN" sz="1200" dirty="0">
              <a:solidFill>
                <a:schemeClr val="bg1">
                  <a:lumMod val="95000"/>
                </a:schemeClr>
              </a:solidFill>
            </a:endParaRP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Tree>
    <p:extLst>
      <p:ext uri="{BB962C8B-B14F-4D97-AF65-F5344CB8AC3E}">
        <p14:creationId xmlns:p14="http://schemas.microsoft.com/office/powerpoint/2010/main" val="1475986816"/>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23" name="Rectangle 22"/>
          <p:cNvSpPr/>
          <p:nvPr userDrawn="1"/>
        </p:nvSpPr>
        <p:spPr>
          <a:xfrm>
            <a:off x="120000" y="6546115"/>
            <a:ext cx="1847465" cy="276999"/>
          </a:xfrm>
          <a:prstGeom prst="rect">
            <a:avLst/>
          </a:prstGeom>
        </p:spPr>
        <p:txBody>
          <a:bodyPr wrap="square">
            <a:spAutoFit/>
          </a:bodyPr>
          <a:lstStyle/>
          <a:p>
            <a:r>
              <a:rPr lang="en-IN" sz="1200">
                <a:solidFill>
                  <a:schemeClr val="bg1">
                    <a:lumMod val="95000"/>
                  </a:schemeClr>
                </a:solidFill>
              </a:rPr>
              <a:t>www.infragroup.co.in</a:t>
            </a:r>
          </a:p>
        </p:txBody>
      </p:sp>
      <p:sp>
        <p:nvSpPr>
          <p:cNvPr id="24" name="Rectangle 23"/>
          <p:cNvSpPr/>
          <p:nvPr userDrawn="1"/>
        </p:nvSpPr>
        <p:spPr>
          <a:xfrm>
            <a:off x="4745214" y="6522098"/>
            <a:ext cx="2762488" cy="307777"/>
          </a:xfrm>
          <a:prstGeom prst="rect">
            <a:avLst/>
          </a:prstGeom>
        </p:spPr>
        <p:txBody>
          <a:bodyPr wrap="none">
            <a:spAutoFit/>
          </a:bodyPr>
          <a:lstStyle/>
          <a:p>
            <a:r>
              <a:rPr lang="en-IN" sz="1200" dirty="0">
                <a:solidFill>
                  <a:schemeClr val="bg1">
                    <a:lumMod val="95000"/>
                  </a:schemeClr>
                </a:solidFill>
              </a:rPr>
              <a:t>Empowering Decisions with Knowledge </a:t>
            </a:r>
            <a:r>
              <a:rPr lang="en-IN" sz="1400" dirty="0">
                <a:solidFill>
                  <a:schemeClr val="bg1">
                    <a:lumMod val="95000"/>
                  </a:schemeClr>
                </a:solidFill>
              </a:rPr>
              <a:t>®</a:t>
            </a:r>
            <a:endParaRPr lang="en-IN" sz="1200" dirty="0">
              <a:solidFill>
                <a:schemeClr val="bg1">
                  <a:lumMod val="95000"/>
                </a:schemeClr>
              </a:solidFill>
            </a:endParaRPr>
          </a:p>
        </p:txBody>
      </p:sp>
      <p:sp>
        <p:nvSpPr>
          <p:cNvPr id="25" name="Slide Number Placeholder 5"/>
          <p:cNvSpPr>
            <a:spLocks noGrp="1"/>
          </p:cNvSpPr>
          <p:nvPr>
            <p:ph type="sldNum" sz="quarter" idx="12"/>
          </p:nvPr>
        </p:nvSpPr>
        <p:spPr>
          <a:xfrm>
            <a:off x="11496000" y="6527308"/>
            <a:ext cx="543661" cy="312263"/>
          </a:xfrm>
          <a:prstGeom prst="rect">
            <a:avLst/>
          </a:prstGeom>
        </p:spPr>
        <p:txBody>
          <a:bodyPr/>
          <a:lstStyle>
            <a:lvl1pPr>
              <a:defRPr>
                <a:solidFill>
                  <a:schemeClr val="bg1">
                    <a:lumMod val="95000"/>
                  </a:schemeClr>
                </a:solidFill>
              </a:defRPr>
            </a:lvl1pPr>
          </a:lstStyle>
          <a:p>
            <a:fld id="{9987379D-9607-48BE-ABA9-48EDC5F121D1}" type="slidenum">
              <a:rPr lang="en-IN" smtClean="0"/>
              <a:pPr/>
              <a:t>‹#›</a:t>
            </a:fld>
            <a:endParaRPr lang="en-IN"/>
          </a:p>
        </p:txBody>
      </p:sp>
      <p:sp>
        <p:nvSpPr>
          <p:cNvPr id="14" name="Content Placeholder 5"/>
          <p:cNvSpPr>
            <a:spLocks noGrp="1"/>
          </p:cNvSpPr>
          <p:nvPr>
            <p:ph sz="quarter" idx="4"/>
          </p:nvPr>
        </p:nvSpPr>
        <p:spPr>
          <a:xfrm>
            <a:off x="120000" y="817757"/>
            <a:ext cx="11991317" cy="537190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3">
            <a:extLst>
              <a:ext uri="{FF2B5EF4-FFF2-40B4-BE49-F238E27FC236}">
                <a16:creationId xmlns:a16="http://schemas.microsoft.com/office/drawing/2014/main" id="{F92B892D-60B4-623E-9571-9E28C88D62B4}"/>
              </a:ext>
            </a:extLst>
          </p:cNvPr>
          <p:cNvSpPr/>
          <p:nvPr userDrawn="1"/>
        </p:nvSpPr>
        <p:spPr>
          <a:xfrm rot="16200000">
            <a:off x="5400785" y="-4772656"/>
            <a:ext cx="45719" cy="10865232"/>
          </a:xfrm>
          <a:prstGeom prst="rect">
            <a:avLst/>
          </a:prstGeom>
          <a:solidFill>
            <a:srgbClr val="1D9A78"/>
          </a:solidFill>
          <a:ln>
            <a:solidFill>
              <a:srgbClr val="B9C9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Georgia" panose="02040502050405020303" pitchFamily="18" charset="0"/>
            </a:endParaRPr>
          </a:p>
        </p:txBody>
      </p:sp>
      <p:sp>
        <p:nvSpPr>
          <p:cNvPr id="5" name="Title 1">
            <a:extLst>
              <a:ext uri="{FF2B5EF4-FFF2-40B4-BE49-F238E27FC236}">
                <a16:creationId xmlns:a16="http://schemas.microsoft.com/office/drawing/2014/main" id="{DF60A448-A4E3-B3FC-83BE-26AD3A934929}"/>
              </a:ext>
            </a:extLst>
          </p:cNvPr>
          <p:cNvSpPr txBox="1">
            <a:spLocks/>
          </p:cNvSpPr>
          <p:nvPr userDrawn="1"/>
        </p:nvSpPr>
        <p:spPr>
          <a:xfrm>
            <a:off x="231513" y="211453"/>
            <a:ext cx="10736259" cy="359224"/>
          </a:xfrm>
          <a:prstGeom prst="rect">
            <a:avLst/>
          </a:prstGeom>
        </p:spPr>
        <p:txBody>
          <a:bodyPr>
            <a:normAutofit fontScale="90000" lnSpcReduction="20000"/>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endParaRPr lang="en-IN" b="0">
              <a:solidFill>
                <a:srgbClr val="734B41"/>
              </a:solidFill>
            </a:endParaRPr>
          </a:p>
        </p:txBody>
      </p:sp>
    </p:spTree>
    <p:extLst>
      <p:ext uri="{BB962C8B-B14F-4D97-AF65-F5344CB8AC3E}">
        <p14:creationId xmlns:p14="http://schemas.microsoft.com/office/powerpoint/2010/main" val="3876672893"/>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3" name="Rectangle 22"/>
          <p:cNvSpPr/>
          <p:nvPr userDrawn="1"/>
        </p:nvSpPr>
        <p:spPr>
          <a:xfrm>
            <a:off x="120000" y="6539730"/>
            <a:ext cx="1533530" cy="276999"/>
          </a:xfrm>
          <a:prstGeom prst="rect">
            <a:avLst/>
          </a:prstGeom>
        </p:spPr>
        <p:txBody>
          <a:bodyPr wrap="square">
            <a:spAutoFit/>
          </a:bodyPr>
          <a:lstStyle/>
          <a:p>
            <a:r>
              <a:rPr lang="en-IN" sz="1200">
                <a:solidFill>
                  <a:schemeClr val="bg1">
                    <a:lumMod val="95000"/>
                  </a:schemeClr>
                </a:solidFill>
              </a:rPr>
              <a:t>www.infragroup.co.in</a:t>
            </a:r>
          </a:p>
        </p:txBody>
      </p:sp>
      <p:sp>
        <p:nvSpPr>
          <p:cNvPr id="24" name="Rectangle 23"/>
          <p:cNvSpPr/>
          <p:nvPr userDrawn="1"/>
        </p:nvSpPr>
        <p:spPr>
          <a:xfrm>
            <a:off x="4745214" y="6524341"/>
            <a:ext cx="2762488" cy="307777"/>
          </a:xfrm>
          <a:prstGeom prst="rect">
            <a:avLst/>
          </a:prstGeom>
        </p:spPr>
        <p:txBody>
          <a:bodyPr wrap="non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dirty="0">
                <a:solidFill>
                  <a:schemeClr val="bg1">
                    <a:lumMod val="95000"/>
                  </a:schemeClr>
                </a:solidFill>
              </a:rPr>
              <a:t>Empowering Decisions with Knowledge </a:t>
            </a:r>
            <a:r>
              <a:rPr lang="en-IN" sz="1400" dirty="0">
                <a:solidFill>
                  <a:schemeClr val="bg1">
                    <a:lumMod val="95000"/>
                  </a:schemeClr>
                </a:solidFill>
              </a:rPr>
              <a:t>®</a:t>
            </a:r>
            <a:endParaRPr lang="en-IN" sz="1200" dirty="0">
              <a:solidFill>
                <a:schemeClr val="bg1">
                  <a:lumMod val="95000"/>
                </a:schemeClr>
              </a:solidFill>
            </a:endParaRPr>
          </a:p>
        </p:txBody>
      </p:sp>
      <p:sp>
        <p:nvSpPr>
          <p:cNvPr id="25" name="Slide Number Placeholder 5"/>
          <p:cNvSpPr>
            <a:spLocks noGrp="1"/>
          </p:cNvSpPr>
          <p:nvPr>
            <p:ph type="sldNum" sz="quarter" idx="12"/>
          </p:nvPr>
        </p:nvSpPr>
        <p:spPr>
          <a:xfrm>
            <a:off x="11394831" y="6522098"/>
            <a:ext cx="657126" cy="312263"/>
          </a:xfrm>
          <a:prstGeom prst="rect">
            <a:avLst/>
          </a:prstGeom>
        </p:spPr>
        <p:txBody>
          <a:bodyPr/>
          <a:lstStyle>
            <a:lvl1pPr>
              <a:defRPr>
                <a:solidFill>
                  <a:schemeClr val="bg1">
                    <a:lumMod val="95000"/>
                  </a:schemeClr>
                </a:solidFill>
              </a:defRPr>
            </a:lvl1pPr>
          </a:lstStyle>
          <a:p>
            <a:fld id="{9987379D-9607-48BE-ABA9-48EDC5F121D1}" type="slidenum">
              <a:rPr lang="en-IN" smtClean="0"/>
              <a:pPr/>
              <a:t>‹#›</a:t>
            </a:fld>
            <a:endParaRPr lang="en-IN"/>
          </a:p>
        </p:txBody>
      </p:sp>
      <p:sp>
        <p:nvSpPr>
          <p:cNvPr id="10" name="Rectangle 9"/>
          <p:cNvSpPr/>
          <p:nvPr userDrawn="1"/>
        </p:nvSpPr>
        <p:spPr>
          <a:xfrm>
            <a:off x="-1281981" y="6177780"/>
            <a:ext cx="219853" cy="361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75239943"/>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7_Title and Content">
  <p:cSld name="18_Title and Content">
    <p:spTree>
      <p:nvGrpSpPr>
        <p:cNvPr id="1" name="Shape 24"/>
        <p:cNvGrpSpPr/>
        <p:nvPr/>
      </p:nvGrpSpPr>
      <p:grpSpPr>
        <a:xfrm>
          <a:off x="0" y="0"/>
          <a:ext cx="0" cy="0"/>
          <a:chOff x="0" y="0"/>
          <a:chExt cx="0" cy="0"/>
        </a:xfrm>
      </p:grpSpPr>
      <p:sp>
        <p:nvSpPr>
          <p:cNvPr id="25" name="Google Shape;25;p3"/>
          <p:cNvSpPr/>
          <p:nvPr/>
        </p:nvSpPr>
        <p:spPr>
          <a:xfrm>
            <a:off x="120000" y="6546115"/>
            <a:ext cx="1847465"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F2F2F2"/>
                </a:solidFill>
                <a:latin typeface="Calibri"/>
                <a:ea typeface="Calibri"/>
                <a:cs typeface="Calibri"/>
                <a:sym typeface="Calibri"/>
              </a:rPr>
              <a:t>www.infragroup.co.in</a:t>
            </a:r>
            <a:endParaRPr/>
          </a:p>
        </p:txBody>
      </p:sp>
      <p:sp>
        <p:nvSpPr>
          <p:cNvPr id="26" name="Google Shape;26;p3"/>
          <p:cNvSpPr/>
          <p:nvPr/>
        </p:nvSpPr>
        <p:spPr>
          <a:xfrm>
            <a:off x="4673494" y="6522099"/>
            <a:ext cx="2847892" cy="30101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dirty="0">
                <a:solidFill>
                  <a:srgbClr val="F2F2F2"/>
                </a:solidFill>
                <a:latin typeface="Calibri"/>
                <a:ea typeface="Calibri"/>
                <a:cs typeface="Calibri"/>
                <a:sym typeface="Calibri"/>
              </a:rPr>
              <a:t>Empowering Decisions with Knowledge </a:t>
            </a:r>
            <a:r>
              <a:rPr lang="en-US" sz="1400" dirty="0">
                <a:solidFill>
                  <a:srgbClr val="F2F2F2"/>
                </a:solidFill>
                <a:latin typeface="Calibri"/>
                <a:ea typeface="Calibri"/>
                <a:cs typeface="Calibri"/>
                <a:sym typeface="Calibri"/>
              </a:rPr>
              <a:t>®</a:t>
            </a:r>
            <a:endParaRPr sz="1200" dirty="0">
              <a:solidFill>
                <a:srgbClr val="F2F2F2"/>
              </a:solidFill>
              <a:latin typeface="Calibri"/>
              <a:ea typeface="Calibri"/>
              <a:cs typeface="Calibri"/>
              <a:sym typeface="Calibri"/>
            </a:endParaRPr>
          </a:p>
        </p:txBody>
      </p:sp>
      <p:sp>
        <p:nvSpPr>
          <p:cNvPr id="27" name="Google Shape;27;p3"/>
          <p:cNvSpPr txBox="1">
            <a:spLocks noGrp="1"/>
          </p:cNvSpPr>
          <p:nvPr>
            <p:ph type="sldNum" idx="12"/>
          </p:nvPr>
        </p:nvSpPr>
        <p:spPr>
          <a:xfrm>
            <a:off x="11496000" y="6527308"/>
            <a:ext cx="543661" cy="312263"/>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800">
                <a:solidFill>
                  <a:srgbClr val="F2F2F2"/>
                </a:solidFill>
                <a:latin typeface="Calibri"/>
                <a:ea typeface="Calibri"/>
                <a:cs typeface="Calibri"/>
                <a:sym typeface="Calibri"/>
              </a:defRPr>
            </a:lvl1pPr>
            <a:lvl2pPr marL="0" lvl="1" indent="0" algn="l">
              <a:spcBef>
                <a:spcPts val="0"/>
              </a:spcBef>
              <a:buNone/>
              <a:defRPr sz="1800">
                <a:solidFill>
                  <a:srgbClr val="F2F2F2"/>
                </a:solidFill>
                <a:latin typeface="Calibri"/>
                <a:ea typeface="Calibri"/>
                <a:cs typeface="Calibri"/>
                <a:sym typeface="Calibri"/>
              </a:defRPr>
            </a:lvl2pPr>
            <a:lvl3pPr marL="0" lvl="2" indent="0" algn="l">
              <a:spcBef>
                <a:spcPts val="0"/>
              </a:spcBef>
              <a:buNone/>
              <a:defRPr sz="1800">
                <a:solidFill>
                  <a:srgbClr val="F2F2F2"/>
                </a:solidFill>
                <a:latin typeface="Calibri"/>
                <a:ea typeface="Calibri"/>
                <a:cs typeface="Calibri"/>
                <a:sym typeface="Calibri"/>
              </a:defRPr>
            </a:lvl3pPr>
            <a:lvl4pPr marL="0" lvl="3" indent="0" algn="l">
              <a:spcBef>
                <a:spcPts val="0"/>
              </a:spcBef>
              <a:buNone/>
              <a:defRPr sz="1800">
                <a:solidFill>
                  <a:srgbClr val="F2F2F2"/>
                </a:solidFill>
                <a:latin typeface="Calibri"/>
                <a:ea typeface="Calibri"/>
                <a:cs typeface="Calibri"/>
                <a:sym typeface="Calibri"/>
              </a:defRPr>
            </a:lvl4pPr>
            <a:lvl5pPr marL="0" lvl="4" indent="0" algn="l">
              <a:spcBef>
                <a:spcPts val="0"/>
              </a:spcBef>
              <a:buNone/>
              <a:defRPr sz="1800">
                <a:solidFill>
                  <a:srgbClr val="F2F2F2"/>
                </a:solidFill>
                <a:latin typeface="Calibri"/>
                <a:ea typeface="Calibri"/>
                <a:cs typeface="Calibri"/>
                <a:sym typeface="Calibri"/>
              </a:defRPr>
            </a:lvl5pPr>
            <a:lvl6pPr marL="0" lvl="5" indent="0" algn="l">
              <a:spcBef>
                <a:spcPts val="0"/>
              </a:spcBef>
              <a:buNone/>
              <a:defRPr sz="1800">
                <a:solidFill>
                  <a:srgbClr val="F2F2F2"/>
                </a:solidFill>
                <a:latin typeface="Calibri"/>
                <a:ea typeface="Calibri"/>
                <a:cs typeface="Calibri"/>
                <a:sym typeface="Calibri"/>
              </a:defRPr>
            </a:lvl6pPr>
            <a:lvl7pPr marL="0" lvl="6" indent="0" algn="l">
              <a:spcBef>
                <a:spcPts val="0"/>
              </a:spcBef>
              <a:buNone/>
              <a:defRPr sz="1800">
                <a:solidFill>
                  <a:srgbClr val="F2F2F2"/>
                </a:solidFill>
                <a:latin typeface="Calibri"/>
                <a:ea typeface="Calibri"/>
                <a:cs typeface="Calibri"/>
                <a:sym typeface="Calibri"/>
              </a:defRPr>
            </a:lvl7pPr>
            <a:lvl8pPr marL="0" lvl="7" indent="0" algn="l">
              <a:spcBef>
                <a:spcPts val="0"/>
              </a:spcBef>
              <a:buNone/>
              <a:defRPr sz="1800">
                <a:solidFill>
                  <a:srgbClr val="F2F2F2"/>
                </a:solidFill>
                <a:latin typeface="Calibri"/>
                <a:ea typeface="Calibri"/>
                <a:cs typeface="Calibri"/>
                <a:sym typeface="Calibri"/>
              </a:defRPr>
            </a:lvl8pPr>
            <a:lvl9pPr marL="0" lvl="8" indent="0" algn="l">
              <a:spcBef>
                <a:spcPts val="0"/>
              </a:spcBef>
              <a:buNone/>
              <a:defRPr sz="1800">
                <a:solidFill>
                  <a:srgbClr val="F2F2F2"/>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28" name="Google Shape;28;p3"/>
          <p:cNvSpPr txBox="1">
            <a:spLocks noGrp="1"/>
          </p:cNvSpPr>
          <p:nvPr>
            <p:ph type="body" idx="1"/>
          </p:nvPr>
        </p:nvSpPr>
        <p:spPr>
          <a:xfrm>
            <a:off x="120000" y="817757"/>
            <a:ext cx="11991317" cy="537190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3"/>
          <p:cNvSpPr/>
          <p:nvPr/>
        </p:nvSpPr>
        <p:spPr>
          <a:xfrm rot="-5400000">
            <a:off x="5400785" y="-4772656"/>
            <a:ext cx="45719" cy="10865232"/>
          </a:xfrm>
          <a:prstGeom prst="rect">
            <a:avLst/>
          </a:prstGeom>
          <a:solidFill>
            <a:srgbClr val="1D9A78"/>
          </a:solidFill>
          <a:ln w="12700" cap="flat" cmpd="sng">
            <a:solidFill>
              <a:srgbClr val="B9C93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30" name="Google Shape;30;p3"/>
          <p:cNvSpPr txBox="1"/>
          <p:nvPr/>
        </p:nvSpPr>
        <p:spPr>
          <a:xfrm>
            <a:off x="231513" y="211453"/>
            <a:ext cx="10736259" cy="359224"/>
          </a:xfrm>
          <a:prstGeom prst="rect">
            <a:avLst/>
          </a:prstGeom>
          <a:noFill/>
          <a:ln>
            <a:noFill/>
          </a:ln>
        </p:spPr>
        <p:txBody>
          <a:bodyPr spcFirstLastPara="1" wrap="square" lIns="91425" tIns="45700" rIns="91425" bIns="45700" anchor="t" anchorCtr="0">
            <a:normAutofit fontScale="90000" lnSpcReduction="20000"/>
          </a:bodyPr>
          <a:lstStyle/>
          <a:p>
            <a:pPr marL="0" marR="0" lvl="0" indent="0" algn="l" rtl="0">
              <a:lnSpc>
                <a:spcPct val="90000"/>
              </a:lnSpc>
              <a:spcBef>
                <a:spcPts val="0"/>
              </a:spcBef>
              <a:spcAft>
                <a:spcPts val="0"/>
              </a:spcAft>
              <a:buClr>
                <a:schemeClr val="dk1"/>
              </a:buClr>
              <a:buSzPct val="100000"/>
              <a:buFont typeface="Calibri"/>
              <a:buNone/>
            </a:pPr>
            <a:endParaRPr sz="2400" b="0">
              <a:solidFill>
                <a:srgbClr val="734B41"/>
              </a:solidFill>
              <a:latin typeface="Calibri"/>
              <a:ea typeface="Calibri"/>
              <a:cs typeface="Calibri"/>
              <a:sym typeface="Calibri"/>
            </a:endParaRPr>
          </a:p>
        </p:txBody>
      </p:sp>
    </p:spTree>
    <p:extLst>
      <p:ext uri="{BB962C8B-B14F-4D97-AF65-F5344CB8AC3E}">
        <p14:creationId xmlns:p14="http://schemas.microsoft.com/office/powerpoint/2010/main" val="3219281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
        <p:cNvGrpSpPr/>
        <p:nvPr/>
      </p:nvGrpSpPr>
      <p:grpSpPr>
        <a:xfrm>
          <a:off x="0" y="0"/>
          <a:ext cx="0" cy="0"/>
          <a:chOff x="0" y="0"/>
          <a:chExt cx="0" cy="0"/>
        </a:xfrm>
      </p:grpSpPr>
      <p:sp>
        <p:nvSpPr>
          <p:cNvPr id="32" name="Google Shape;32;p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4"/>
          <p:cNvSpPr txBox="1">
            <a:spLocks noGrp="1"/>
          </p:cNvSpPr>
          <p:nvPr>
            <p:ph type="sldNum" idx="12"/>
          </p:nvPr>
        </p:nvSpPr>
        <p:spPr>
          <a:xfrm>
            <a:off x="11424000" y="7605000"/>
            <a:ext cx="657126" cy="312263"/>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20176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765000"/>
            <a:ext cx="10515600" cy="10577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164" y="1957662"/>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4" y="6522098"/>
            <a:ext cx="12191998" cy="335902"/>
          </a:xfrm>
          <a:prstGeom prst="rect">
            <a:avLst/>
          </a:prstGeom>
          <a:solidFill>
            <a:srgbClr val="1D9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 name="Straight Connector 7"/>
          <p:cNvCxnSpPr/>
          <p:nvPr userDrawn="1"/>
        </p:nvCxnSpPr>
        <p:spPr>
          <a:xfrm>
            <a:off x="-2" y="6469235"/>
            <a:ext cx="12192000" cy="0"/>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120000" y="7533000"/>
            <a:ext cx="1533530" cy="276999"/>
          </a:xfrm>
          <a:prstGeom prst="rect">
            <a:avLst/>
          </a:prstGeom>
        </p:spPr>
        <p:txBody>
          <a:bodyPr wrap="square">
            <a:spAutoFit/>
          </a:bodyPr>
          <a:lstStyle/>
          <a:p>
            <a:r>
              <a:rPr lang="en-IN" sz="1200">
                <a:solidFill>
                  <a:schemeClr val="bg1">
                    <a:lumMod val="95000"/>
                  </a:schemeClr>
                </a:solidFill>
              </a:rPr>
              <a:t>www.infragroup.co.in</a:t>
            </a:r>
          </a:p>
        </p:txBody>
      </p:sp>
      <p:sp>
        <p:nvSpPr>
          <p:cNvPr id="10" name="Rectangle 9"/>
          <p:cNvSpPr/>
          <p:nvPr userDrawn="1"/>
        </p:nvSpPr>
        <p:spPr>
          <a:xfrm>
            <a:off x="4656000" y="7605000"/>
            <a:ext cx="2701573" cy="307777"/>
          </a:xfrm>
          <a:prstGeom prst="rect">
            <a:avLst/>
          </a:prstGeom>
        </p:spPr>
        <p:txBody>
          <a:bodyPr wrap="non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a:solidFill>
                  <a:schemeClr val="bg1">
                    <a:lumMod val="95000"/>
                  </a:schemeClr>
                </a:solidFill>
              </a:rPr>
              <a:t>Empowering Decision with Knowledge </a:t>
            </a:r>
            <a:r>
              <a:rPr lang="en-IN" sz="1400">
                <a:solidFill>
                  <a:schemeClr val="bg1">
                    <a:lumMod val="95000"/>
                  </a:schemeClr>
                </a:solidFill>
              </a:rPr>
              <a:t>®</a:t>
            </a:r>
            <a:endParaRPr lang="en-IN" sz="1200">
              <a:solidFill>
                <a:schemeClr val="bg1">
                  <a:lumMod val="95000"/>
                </a:schemeClr>
              </a:solidFill>
            </a:endParaRPr>
          </a:p>
        </p:txBody>
      </p:sp>
      <p:sp>
        <p:nvSpPr>
          <p:cNvPr id="11" name="Slide Number Placeholder 5"/>
          <p:cNvSpPr>
            <a:spLocks noGrp="1"/>
          </p:cNvSpPr>
          <p:nvPr>
            <p:ph type="sldNum" sz="quarter" idx="4"/>
          </p:nvPr>
        </p:nvSpPr>
        <p:spPr>
          <a:xfrm>
            <a:off x="11424000" y="7605000"/>
            <a:ext cx="657126" cy="312263"/>
          </a:xfrm>
          <a:prstGeom prst="rect">
            <a:avLst/>
          </a:prstGeom>
        </p:spPr>
        <p:txBody>
          <a:bodyPr/>
          <a:lstStyle>
            <a:lvl1pPr>
              <a:defRPr>
                <a:solidFill>
                  <a:schemeClr val="bg1">
                    <a:lumMod val="95000"/>
                  </a:schemeClr>
                </a:solidFill>
              </a:defRPr>
            </a:lvl1pPr>
          </a:lstStyle>
          <a:p>
            <a:fld id="{9987379D-9607-48BE-ABA9-48EDC5F121D1}" type="slidenum">
              <a:rPr lang="en-IN" smtClean="0"/>
              <a:pPr/>
              <a:t>‹#›</a:t>
            </a:fld>
            <a:endParaRPr lang="en-IN"/>
          </a:p>
        </p:txBody>
      </p:sp>
      <p:pic>
        <p:nvPicPr>
          <p:cNvPr id="12" name="Picture 11"/>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1047369" y="151584"/>
            <a:ext cx="1004588" cy="482078"/>
          </a:xfrm>
          <a:prstGeom prst="rect">
            <a:avLst/>
          </a:prstGeom>
        </p:spPr>
      </p:pic>
      <p:sp>
        <p:nvSpPr>
          <p:cNvPr id="13" name="Rectangle 12"/>
          <p:cNvSpPr/>
          <p:nvPr userDrawn="1"/>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306572169"/>
      </p:ext>
    </p:extLst>
  </p:cSld>
  <p:clrMap bg1="lt1" tx1="dk1" bg2="lt2" tx2="dk2" accent1="accent1" accent2="accent2" accent3="accent3" accent4="accent4" accent5="accent5" accent6="accent6" hlink="hlink" folHlink="folHlink"/>
  <p:sldLayoutIdLst>
    <p:sldLayoutId id="2147483678" r:id="rId1"/>
    <p:sldLayoutId id="2147483796" r:id="rId2"/>
    <p:sldLayoutId id="2147483695" r:id="rId3"/>
    <p:sldLayoutId id="2147483818" r:id="rId4"/>
    <p:sldLayoutId id="2147483819" r:id="rId5"/>
  </p:sldLayoutIdLst>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hf hdr="0" dt="0"/>
  <p:txStyles>
    <p:title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51.gif"/><Relationship Id="rId3" Type="http://schemas.openxmlformats.org/officeDocument/2006/relationships/image" Target="../media/image46.png"/><Relationship Id="rId7" Type="http://schemas.openxmlformats.org/officeDocument/2006/relationships/image" Target="../media/image50.jpg"/><Relationship Id="rId12" Type="http://schemas.openxmlformats.org/officeDocument/2006/relationships/image" Target="../media/image55.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9.jpg"/><Relationship Id="rId11" Type="http://schemas.openxmlformats.org/officeDocument/2006/relationships/image" Target="../media/image54.jp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2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gif"/><Relationship Id="rId7" Type="http://schemas.openxmlformats.org/officeDocument/2006/relationships/image" Target="../media/image60.jpg"/><Relationship Id="rId12" Type="http://schemas.openxmlformats.org/officeDocument/2006/relationships/image" Target="../media/image65.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59.jpg"/><Relationship Id="rId11" Type="http://schemas.openxmlformats.org/officeDocument/2006/relationships/image" Target="../media/image64.png"/><Relationship Id="rId5" Type="http://schemas.openxmlformats.org/officeDocument/2006/relationships/image" Target="../media/image58.jpg"/><Relationship Id="rId10"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62.png"/></Relationships>
</file>

<file path=ppt/slides/_rels/slide2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29.xml.rels><?xml version="1.0" encoding="UTF-8" standalone="yes"?>
<Relationships xmlns="http://schemas.openxmlformats.org/package/2006/relationships"><Relationship Id="rId8" Type="http://schemas.openxmlformats.org/officeDocument/2006/relationships/image" Target="cid:image001.jpg@01DA05A2.8D398990" TargetMode="External"/><Relationship Id="rId13" Type="http://schemas.openxmlformats.org/officeDocument/2006/relationships/image" Target="../media/image85.pn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4.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79.png"/><Relationship Id="rId11" Type="http://schemas.openxmlformats.org/officeDocument/2006/relationships/image" Target="../media/image83.png"/><Relationship Id="rId5" Type="http://schemas.openxmlformats.org/officeDocument/2006/relationships/image" Target="../media/image78.png"/><Relationship Id="rId10" Type="http://schemas.openxmlformats.org/officeDocument/2006/relationships/image" Target="../media/image82.jpeg"/><Relationship Id="rId4" Type="http://schemas.openxmlformats.org/officeDocument/2006/relationships/image" Target="../media/image77.png"/><Relationship Id="rId9" Type="http://schemas.openxmlformats.org/officeDocument/2006/relationships/image" Target="../media/image8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7" Type="http://schemas.microsoft.com/office/2007/relationships/hdphoto" Target="../media/hdphoto1.wdp"/><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hyperlink" Target="mailto:contact@infragroup.co.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282B46-E76B-E5DF-596D-F513919A2BF8}"/>
              </a:ext>
            </a:extLst>
          </p:cNvPr>
          <p:cNvSpPr>
            <a:spLocks noGrp="1"/>
          </p:cNvSpPr>
          <p:nvPr>
            <p:ph type="sldNum" sz="quarter" idx="12"/>
          </p:nvPr>
        </p:nvSpPr>
        <p:spPr/>
        <p:txBody>
          <a:bodyPr anchor="ctr"/>
          <a:lstStyle/>
          <a:p>
            <a:pPr algn="ctr"/>
            <a:fld id="{9987379D-9607-48BE-ABA9-48EDC5F121D1}" type="slidenum">
              <a:rPr lang="en-IN" sz="1200" smtClean="0"/>
              <a:pPr algn="ctr"/>
              <a:t>1</a:t>
            </a:fld>
            <a:endParaRPr lang="en-IN" sz="1200" dirty="0"/>
          </a:p>
        </p:txBody>
      </p:sp>
      <p:sp>
        <p:nvSpPr>
          <p:cNvPr id="5" name="TextBox 4">
            <a:extLst>
              <a:ext uri="{FF2B5EF4-FFF2-40B4-BE49-F238E27FC236}">
                <a16:creationId xmlns:a16="http://schemas.microsoft.com/office/drawing/2014/main" id="{23FA762D-3965-201F-14D9-70072A7C25DB}"/>
              </a:ext>
            </a:extLst>
          </p:cNvPr>
          <p:cNvSpPr txBox="1"/>
          <p:nvPr/>
        </p:nvSpPr>
        <p:spPr>
          <a:xfrm>
            <a:off x="232527" y="2090172"/>
            <a:ext cx="11726945" cy="2677656"/>
          </a:xfrm>
          <a:prstGeom prst="rect">
            <a:avLst/>
          </a:prstGeom>
          <a:noFill/>
        </p:spPr>
        <p:txBody>
          <a:bodyPr wrap="square" rtlCol="0">
            <a:spAutoFit/>
          </a:bodyPr>
          <a:lstStyle/>
          <a:p>
            <a:pPr algn="ctr">
              <a:tabLst>
                <a:tab pos="1704975" algn="l"/>
              </a:tabLst>
            </a:pPr>
            <a:r>
              <a:rPr lang="en-IN" sz="60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G</a:t>
            </a:r>
            <a:r>
              <a:rPr lang="en-IN" sz="5400" dirty="0">
                <a:solidFill>
                  <a:schemeClr val="accent6">
                    <a:lumMod val="75000"/>
                  </a:schemeClr>
                </a:solidFill>
                <a:latin typeface="Bahnschrift Light Condensed" panose="020B0502040204020203" pitchFamily="34" charset="0"/>
                <a:cs typeface="Dreaming Outloud Script Pro" panose="020B0604020202020204" pitchFamily="66" charset="0"/>
              </a:rPr>
              <a:t>oal of infrastructure development is enhancing the standard of living of people and bring happiness</a:t>
            </a:r>
          </a:p>
        </p:txBody>
      </p:sp>
    </p:spTree>
    <p:extLst>
      <p:ext uri="{BB962C8B-B14F-4D97-AF65-F5344CB8AC3E}">
        <p14:creationId xmlns:p14="http://schemas.microsoft.com/office/powerpoint/2010/main" val="2109223579"/>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EFD73B-7711-7ACF-63F7-9BCE37E67D77}"/>
              </a:ext>
            </a:extLst>
          </p:cNvPr>
          <p:cNvSpPr>
            <a:spLocks noGrp="1"/>
          </p:cNvSpPr>
          <p:nvPr>
            <p:ph type="sldNum" sz="quarter" idx="12"/>
          </p:nvPr>
        </p:nvSpPr>
        <p:spPr>
          <a:xfrm>
            <a:off x="11378153" y="6523348"/>
            <a:ext cx="673804" cy="311013"/>
          </a:xfrm>
        </p:spPr>
        <p:txBody>
          <a:bodyPr anchor="ctr"/>
          <a:lstStyle/>
          <a:p>
            <a:pPr algn="ctr"/>
            <a:fld id="{9987379D-9607-48BE-ABA9-48EDC5F121D1}" type="slidenum">
              <a:rPr lang="en-IN" sz="1200" smtClean="0"/>
              <a:pPr algn="ctr"/>
              <a:t>2</a:t>
            </a:fld>
            <a:endParaRPr lang="en-IN" sz="1200" dirty="0"/>
          </a:p>
        </p:txBody>
      </p:sp>
      <p:sp>
        <p:nvSpPr>
          <p:cNvPr id="3" name="TextBox 2">
            <a:extLst>
              <a:ext uri="{FF2B5EF4-FFF2-40B4-BE49-F238E27FC236}">
                <a16:creationId xmlns:a16="http://schemas.microsoft.com/office/drawing/2014/main" id="{F02F2BA1-2FCE-032F-786F-3ACB1ACBFD8E}"/>
              </a:ext>
            </a:extLst>
          </p:cNvPr>
          <p:cNvSpPr txBox="1"/>
          <p:nvPr/>
        </p:nvSpPr>
        <p:spPr>
          <a:xfrm>
            <a:off x="256093" y="2551837"/>
            <a:ext cx="11679811" cy="1754326"/>
          </a:xfrm>
          <a:prstGeom prst="rect">
            <a:avLst/>
          </a:prstGeom>
          <a:noFill/>
        </p:spPr>
        <p:txBody>
          <a:bodyPr wrap="square" rtlCol="0">
            <a:spAutoFit/>
          </a:bodyPr>
          <a:lstStyle/>
          <a:p>
            <a:pPr algn="ctr"/>
            <a:r>
              <a:rPr lang="en-IN" sz="54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540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enables exploration and investment in infrastructure opportunities in </a:t>
            </a:r>
            <a:r>
              <a:rPr lang="en-IN" sz="54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5400" dirty="0">
                <a:solidFill>
                  <a:schemeClr val="accent6">
                    <a:lumMod val="75000"/>
                  </a:schemeClr>
                </a:solidFill>
                <a:latin typeface="Bahnschrift Light Condensed" panose="020B0502040204020203" pitchFamily="34" charset="0"/>
                <a:cs typeface="Dreaming Outloud Script Pro" panose="020B0604020202020204" pitchFamily="66" charset="0"/>
              </a:rPr>
              <a:t>ndia </a:t>
            </a:r>
          </a:p>
        </p:txBody>
      </p:sp>
      <p:sp>
        <p:nvSpPr>
          <p:cNvPr id="6" name="TextBox 5">
            <a:extLst>
              <a:ext uri="{FF2B5EF4-FFF2-40B4-BE49-F238E27FC236}">
                <a16:creationId xmlns:a16="http://schemas.microsoft.com/office/drawing/2014/main" id="{2B2FB437-AD4B-4611-F541-4F5936135E8E}"/>
              </a:ext>
            </a:extLst>
          </p:cNvPr>
          <p:cNvSpPr txBox="1"/>
          <p:nvPr/>
        </p:nvSpPr>
        <p:spPr>
          <a:xfrm>
            <a:off x="4186237" y="5120759"/>
            <a:ext cx="3819525" cy="830997"/>
          </a:xfrm>
          <a:prstGeom prst="rect">
            <a:avLst/>
          </a:prstGeom>
          <a:noFill/>
        </p:spPr>
        <p:txBody>
          <a:bodyPr wrap="square">
            <a:spAutoFit/>
          </a:bodyPr>
          <a:lstStyle/>
          <a:p>
            <a:pPr algn="ctr"/>
            <a:r>
              <a:rPr lang="en-IN" sz="24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40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is PPP Expert &amp; Finance Expert</a:t>
            </a:r>
          </a:p>
        </p:txBody>
      </p:sp>
      <p:sp>
        <p:nvSpPr>
          <p:cNvPr id="7" name="Left Brace 6">
            <a:extLst>
              <a:ext uri="{FF2B5EF4-FFF2-40B4-BE49-F238E27FC236}">
                <a16:creationId xmlns:a16="http://schemas.microsoft.com/office/drawing/2014/main" id="{01159339-278C-1D52-36D7-D7FFACF125BE}"/>
              </a:ext>
            </a:extLst>
          </p:cNvPr>
          <p:cNvSpPr/>
          <p:nvPr/>
        </p:nvSpPr>
        <p:spPr>
          <a:xfrm flipH="1">
            <a:off x="8048624" y="5213093"/>
            <a:ext cx="147637" cy="647700"/>
          </a:xfrm>
          <a:prstGeom prst="leftBrace">
            <a:avLst/>
          </a:prstGeom>
          <a:ln>
            <a:solidFill>
              <a:srgbClr val="C0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solidFill>
                <a:schemeClr val="accent6">
                  <a:lumMod val="50000"/>
                </a:schemeClr>
              </a:solidFill>
            </a:endParaRPr>
          </a:p>
        </p:txBody>
      </p:sp>
      <p:sp>
        <p:nvSpPr>
          <p:cNvPr id="5" name="Left Brace 4">
            <a:extLst>
              <a:ext uri="{FF2B5EF4-FFF2-40B4-BE49-F238E27FC236}">
                <a16:creationId xmlns:a16="http://schemas.microsoft.com/office/drawing/2014/main" id="{2BF47EFE-93A3-7882-5B74-2D5D04C7BF70}"/>
              </a:ext>
            </a:extLst>
          </p:cNvPr>
          <p:cNvSpPr/>
          <p:nvPr/>
        </p:nvSpPr>
        <p:spPr>
          <a:xfrm>
            <a:off x="4033836" y="5213093"/>
            <a:ext cx="190500" cy="647700"/>
          </a:xfrm>
          <a:prstGeom prst="leftBrace">
            <a:avLst/>
          </a:prstGeom>
          <a:ln>
            <a:solidFill>
              <a:srgbClr val="C0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solidFill>
                <a:schemeClr val="accent6">
                  <a:lumMod val="50000"/>
                </a:schemeClr>
              </a:solidFill>
            </a:endParaRPr>
          </a:p>
        </p:txBody>
      </p:sp>
    </p:spTree>
    <p:extLst>
      <p:ext uri="{BB962C8B-B14F-4D97-AF65-F5344CB8AC3E}">
        <p14:creationId xmlns:p14="http://schemas.microsoft.com/office/powerpoint/2010/main" val="4255324433"/>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B517B8-7A1B-71DD-9439-7157A23186BA}"/>
              </a:ext>
            </a:extLst>
          </p:cNvPr>
          <p:cNvSpPr>
            <a:spLocks noGrp="1"/>
          </p:cNvSpPr>
          <p:nvPr>
            <p:ph type="sldNum" sz="quarter" idx="12"/>
          </p:nvPr>
        </p:nvSpPr>
        <p:spPr/>
        <p:txBody>
          <a:bodyPr anchor="ctr"/>
          <a:lstStyle/>
          <a:p>
            <a:pPr algn="ctr"/>
            <a:fld id="{9987379D-9607-48BE-ABA9-48EDC5F121D1}" type="slidenum">
              <a:rPr lang="en-IN" sz="1200" smtClean="0"/>
              <a:pPr algn="ctr"/>
              <a:t>3</a:t>
            </a:fld>
            <a:endParaRPr lang="en-IN" sz="1200" dirty="0"/>
          </a:p>
        </p:txBody>
      </p:sp>
      <p:sp>
        <p:nvSpPr>
          <p:cNvPr id="8" name="TextBox 7">
            <a:extLst>
              <a:ext uri="{FF2B5EF4-FFF2-40B4-BE49-F238E27FC236}">
                <a16:creationId xmlns:a16="http://schemas.microsoft.com/office/drawing/2014/main" id="{5D39B753-C533-3AD5-AB65-B17FEBC4A15A}"/>
              </a:ext>
            </a:extLst>
          </p:cNvPr>
          <p:cNvSpPr txBox="1"/>
          <p:nvPr/>
        </p:nvSpPr>
        <p:spPr>
          <a:xfrm>
            <a:off x="164289" y="2352519"/>
            <a:ext cx="11863422" cy="2152962"/>
          </a:xfrm>
          <a:prstGeom prst="rect">
            <a:avLst/>
          </a:prstGeom>
          <a:noFill/>
        </p:spPr>
        <p:txBody>
          <a:bodyPr wrap="square" rtlCol="0">
            <a:spAutoFit/>
          </a:bodyPr>
          <a:lstStyle/>
          <a:p>
            <a:pPr algn="ctr">
              <a:lnSpc>
                <a:spcPct val="107000"/>
              </a:lnSpc>
              <a:spcAft>
                <a:spcPts val="800"/>
              </a:spcAft>
            </a:pPr>
            <a:r>
              <a:rPr lang="en-US" sz="32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US" sz="3200" kern="100" dirty="0">
                <a:solidFill>
                  <a:schemeClr val="accent6">
                    <a:lumMod val="75000"/>
                  </a:schemeClr>
                </a:solidFill>
                <a:effectLst/>
                <a:latin typeface="Bahnschrift Light Condensed" panose="020B0502040204020203" pitchFamily="34" charset="0"/>
                <a:ea typeface="Calibri" panose="020F0502020204030204" pitchFamily="34" charset="0"/>
                <a:cs typeface="Times New Roman" panose="02020603050405020304" pitchFamily="18" charset="0"/>
              </a:rPr>
              <a:t>nfra Advisors influences the infrastructure domain with its knowledge and experience enriched over a decade. Started in 2010 with a team of just two, today</a:t>
            </a:r>
            <a:r>
              <a:rPr lang="en-US" sz="3200" kern="100" dirty="0">
                <a:solidFill>
                  <a:schemeClr val="accent6">
                    <a:lumMod val="75000"/>
                  </a:schemeClr>
                </a:solidFill>
                <a:latin typeface="Bahnschrift Light Condensed" panose="020B0502040204020203" pitchFamily="34" charset="0"/>
                <a:ea typeface="Calibri" panose="020F0502020204030204" pitchFamily="34" charset="0"/>
                <a:cs typeface="Times New Roman" panose="02020603050405020304" pitchFamily="18" charset="0"/>
              </a:rPr>
              <a:t> </a:t>
            </a:r>
            <a:r>
              <a:rPr lang="en-US" sz="32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US" sz="3200" kern="100" dirty="0">
                <a:solidFill>
                  <a:schemeClr val="accent6">
                    <a:lumMod val="75000"/>
                  </a:schemeClr>
                </a:solidFill>
                <a:latin typeface="Bahnschrift Light Condensed" panose="020B0502040204020203" pitchFamily="34" charset="0"/>
                <a:ea typeface="Calibri" panose="020F0502020204030204" pitchFamily="34" charset="0"/>
                <a:cs typeface="Times New Roman" panose="02020603050405020304" pitchFamily="18" charset="0"/>
              </a:rPr>
              <a:t>nfra Advisors is a </a:t>
            </a:r>
            <a:r>
              <a:rPr lang="en-US" sz="3200" kern="100" dirty="0">
                <a:solidFill>
                  <a:schemeClr val="accent6">
                    <a:lumMod val="75000"/>
                  </a:schemeClr>
                </a:solidFill>
                <a:effectLst/>
                <a:latin typeface="Bahnschrift Light Condensed" panose="020B0502040204020203" pitchFamily="34" charset="0"/>
                <a:ea typeface="Calibri" panose="020F0502020204030204" pitchFamily="34" charset="0"/>
                <a:cs typeface="Times New Roman" panose="02020603050405020304" pitchFamily="18" charset="0"/>
              </a:rPr>
              <a:t>35+ professionals strong team offering services pan </a:t>
            </a:r>
            <a:r>
              <a:rPr lang="en-US" sz="32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US" sz="3200" kern="100" dirty="0">
                <a:solidFill>
                  <a:schemeClr val="accent6">
                    <a:lumMod val="75000"/>
                  </a:schemeClr>
                </a:solidFill>
                <a:effectLst/>
                <a:latin typeface="Bahnschrift Light Condensed" panose="020B0502040204020203" pitchFamily="34" charset="0"/>
                <a:ea typeface="Calibri" panose="020F0502020204030204" pitchFamily="34" charset="0"/>
                <a:cs typeface="Times New Roman" panose="02020603050405020304" pitchFamily="18" charset="0"/>
              </a:rPr>
              <a:t>ndia and </a:t>
            </a:r>
            <a:r>
              <a:rPr lang="en-US" sz="32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US" sz="3200" kern="100" dirty="0">
                <a:solidFill>
                  <a:schemeClr val="accent6">
                    <a:lumMod val="75000"/>
                  </a:schemeClr>
                </a:solidFill>
                <a:effectLst/>
                <a:latin typeface="Bahnschrift Light Condensed" panose="020B0502040204020203" pitchFamily="34" charset="0"/>
                <a:ea typeface="Calibri" panose="020F0502020204030204" pitchFamily="34" charset="0"/>
                <a:cs typeface="Times New Roman" panose="02020603050405020304" pitchFamily="18" charset="0"/>
              </a:rPr>
              <a:t>nternationally.</a:t>
            </a:r>
            <a:endParaRPr lang="en-IN" sz="3200" kern="100" dirty="0">
              <a:solidFill>
                <a:schemeClr val="accent6">
                  <a:lumMod val="75000"/>
                </a:schemeClr>
              </a:solidFill>
              <a:effectLst/>
              <a:latin typeface="Bahnschrift Light Condensed" panose="020B0502040204020203" pitchFamily="34" charset="0"/>
              <a:ea typeface="Calibri" panose="020F0502020204030204" pitchFamily="34" charset="0"/>
              <a:cs typeface="Times New Roman" panose="02020603050405020304" pitchFamily="18" charset="0"/>
            </a:endParaRPr>
          </a:p>
        </p:txBody>
      </p:sp>
      <p:sp>
        <p:nvSpPr>
          <p:cNvPr id="14" name="Bar_Empowering">
            <a:extLst>
              <a:ext uri="{FF2B5EF4-FFF2-40B4-BE49-F238E27FC236}">
                <a16:creationId xmlns:a16="http://schemas.microsoft.com/office/drawing/2014/main" id="{80762B09-68A5-BED3-AC17-88D4106CFC3E}"/>
              </a:ext>
            </a:extLst>
          </p:cNvPr>
          <p:cNvSpPr/>
          <p:nvPr/>
        </p:nvSpPr>
        <p:spPr>
          <a:xfrm>
            <a:off x="2644613" y="4940693"/>
            <a:ext cx="6998677" cy="338183"/>
          </a:xfrm>
          <a:prstGeom prst="rect">
            <a:avLst/>
          </a:prstGeom>
          <a:solidFill>
            <a:srgbClr val="3CA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Subtitle_Empowering">
            <a:extLst>
              <a:ext uri="{FF2B5EF4-FFF2-40B4-BE49-F238E27FC236}">
                <a16:creationId xmlns:a16="http://schemas.microsoft.com/office/drawing/2014/main" id="{4618FEEF-8106-AC21-44B4-62B26CB2C90D}"/>
              </a:ext>
            </a:extLst>
          </p:cNvPr>
          <p:cNvSpPr txBox="1">
            <a:spLocks/>
          </p:cNvSpPr>
          <p:nvPr/>
        </p:nvSpPr>
        <p:spPr>
          <a:xfrm>
            <a:off x="2596662" y="4918667"/>
            <a:ext cx="7094579" cy="3985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spc="600" dirty="0">
                <a:solidFill>
                  <a:schemeClr val="bg1"/>
                </a:solidFill>
              </a:rPr>
              <a:t>Extensive Experience, Deep Insight </a:t>
            </a:r>
            <a:endParaRPr lang="en-IN" sz="2000" spc="600" dirty="0">
              <a:solidFill>
                <a:schemeClr val="bg1"/>
              </a:solidFill>
            </a:endParaRPr>
          </a:p>
        </p:txBody>
      </p:sp>
    </p:spTree>
    <p:extLst>
      <p:ext uri="{BB962C8B-B14F-4D97-AF65-F5344CB8AC3E}">
        <p14:creationId xmlns:p14="http://schemas.microsoft.com/office/powerpoint/2010/main" val="1922406528"/>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2" presetClass="entr" presetSubtype="8" fill="hold" nodeType="withEffect">
                                  <p:stCondLst>
                                    <p:cond delay="500"/>
                                  </p:stCondLst>
                                  <p:childTnLst>
                                    <p:set>
                                      <p:cBhvr>
                                        <p:cTn id="9" dur="1" fill="hold">
                                          <p:stCondLst>
                                            <p:cond delay="0"/>
                                          </p:stCondLst>
                                        </p:cTn>
                                        <p:tgtEl>
                                          <p:spTgt spid="15">
                                            <p:txEl>
                                              <p:pRg st="0" end="0"/>
                                            </p:txEl>
                                          </p:spTgt>
                                        </p:tgtEl>
                                        <p:attrNameLst>
                                          <p:attrName>style.visibility</p:attrName>
                                        </p:attrNameLst>
                                      </p:cBhvr>
                                      <p:to>
                                        <p:strVal val="visible"/>
                                      </p:to>
                                    </p:set>
                                    <p:anim calcmode="lin" valueType="num">
                                      <p:cBhvr additive="base">
                                        <p:cTn id="10" dur="10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11" dur="10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B517B8-7A1B-71DD-9439-7157A23186BA}"/>
              </a:ext>
            </a:extLst>
          </p:cNvPr>
          <p:cNvSpPr>
            <a:spLocks noGrp="1"/>
          </p:cNvSpPr>
          <p:nvPr>
            <p:ph type="sldNum" sz="quarter" idx="12"/>
          </p:nvPr>
        </p:nvSpPr>
        <p:spPr/>
        <p:txBody>
          <a:bodyPr anchor="ctr"/>
          <a:lstStyle/>
          <a:p>
            <a:pPr algn="ctr"/>
            <a:fld id="{9987379D-9607-48BE-ABA9-48EDC5F121D1}" type="slidenum">
              <a:rPr lang="en-IN" sz="1200" smtClean="0"/>
              <a:pPr algn="ctr"/>
              <a:t>4</a:t>
            </a:fld>
            <a:endParaRPr lang="en-IN" sz="1200" dirty="0"/>
          </a:p>
        </p:txBody>
      </p:sp>
      <p:sp>
        <p:nvSpPr>
          <p:cNvPr id="8" name="TextBox 7">
            <a:extLst>
              <a:ext uri="{FF2B5EF4-FFF2-40B4-BE49-F238E27FC236}">
                <a16:creationId xmlns:a16="http://schemas.microsoft.com/office/drawing/2014/main" id="{5D39B753-C533-3AD5-AB65-B17FEBC4A15A}"/>
              </a:ext>
            </a:extLst>
          </p:cNvPr>
          <p:cNvSpPr txBox="1"/>
          <p:nvPr/>
        </p:nvSpPr>
        <p:spPr>
          <a:xfrm>
            <a:off x="237241" y="2942424"/>
            <a:ext cx="11717518" cy="973152"/>
          </a:xfrm>
          <a:prstGeom prst="rect">
            <a:avLst/>
          </a:prstGeom>
          <a:noFill/>
        </p:spPr>
        <p:txBody>
          <a:bodyPr wrap="square" rtlCol="0">
            <a:spAutoFit/>
          </a:bodyPr>
          <a:lstStyle/>
          <a:p>
            <a:pPr algn="ctr">
              <a:lnSpc>
                <a:spcPct val="107000"/>
              </a:lnSpc>
              <a:spcAft>
                <a:spcPts val="800"/>
              </a:spcAft>
            </a:pPr>
            <a:r>
              <a:rPr lang="en-US" sz="28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A</a:t>
            </a:r>
            <a:r>
              <a:rPr lang="en-US" sz="2800" kern="100" dirty="0">
                <a:solidFill>
                  <a:schemeClr val="accent6">
                    <a:lumMod val="75000"/>
                  </a:schemeClr>
                </a:solidFill>
                <a:effectLst/>
                <a:latin typeface="Bahnschrift Light Condensed" panose="020B0502040204020203" pitchFamily="34" charset="0"/>
                <a:ea typeface="Calibri" panose="020F0502020204030204" pitchFamily="34" charset="0"/>
                <a:cs typeface="Times New Roman" panose="02020603050405020304" pitchFamily="18" charset="0"/>
              </a:rPr>
              <a:t>pproach of </a:t>
            </a:r>
            <a:r>
              <a:rPr lang="en-US" sz="2800" b="1" kern="100" dirty="0">
                <a:solidFill>
                  <a:srgbClr val="C00000"/>
                </a:solidFill>
                <a:effectLst>
                  <a:outerShdw blurRad="38100" dist="38100" dir="2700000" algn="tl">
                    <a:srgbClr val="000000">
                      <a:alpha val="43137"/>
                    </a:srgbClr>
                  </a:outerShdw>
                </a:effectLst>
                <a:latin typeface="Bahnschrift Light Condensed" panose="020B0502040204020203" pitchFamily="34" charset="0"/>
                <a:ea typeface="Calibri" panose="020F0502020204030204" pitchFamily="34" charset="0"/>
                <a:cs typeface="Times New Roman" panose="02020603050405020304" pitchFamily="18" charset="0"/>
              </a:rPr>
              <a:t>I</a:t>
            </a:r>
            <a:r>
              <a:rPr lang="en-US" sz="2800" kern="100" dirty="0">
                <a:solidFill>
                  <a:schemeClr val="accent6">
                    <a:lumMod val="75000"/>
                  </a:schemeClr>
                </a:solidFill>
                <a:effectLst/>
                <a:latin typeface="Bahnschrift Light Condensed" panose="020B0502040204020203" pitchFamily="34" charset="0"/>
                <a:ea typeface="Calibri" panose="020F0502020204030204" pitchFamily="34" charset="0"/>
                <a:cs typeface="Times New Roman" panose="02020603050405020304" pitchFamily="18" charset="0"/>
              </a:rPr>
              <a:t>nfra Advisors is unique to each client, ensuring our recommendations lead to sustainable investments while maintaining optimal risk levels for our clients.</a:t>
            </a:r>
            <a:endParaRPr lang="en-IN" sz="2800" kern="100" dirty="0">
              <a:solidFill>
                <a:schemeClr val="accent6">
                  <a:lumMod val="75000"/>
                </a:schemeClr>
              </a:solidFill>
              <a:effectLst/>
              <a:latin typeface="Bahnschrift Light Condensed" panose="020B0502040204020203" pitchFamily="34" charset="0"/>
              <a:ea typeface="Calibri" panose="020F0502020204030204" pitchFamily="34" charset="0"/>
              <a:cs typeface="Times New Roman" panose="02020603050405020304" pitchFamily="18" charset="0"/>
            </a:endParaRPr>
          </a:p>
        </p:txBody>
      </p:sp>
      <p:sp>
        <p:nvSpPr>
          <p:cNvPr id="14" name="Bar_Empowering">
            <a:extLst>
              <a:ext uri="{FF2B5EF4-FFF2-40B4-BE49-F238E27FC236}">
                <a16:creationId xmlns:a16="http://schemas.microsoft.com/office/drawing/2014/main" id="{80762B09-68A5-BED3-AC17-88D4106CFC3E}"/>
              </a:ext>
            </a:extLst>
          </p:cNvPr>
          <p:cNvSpPr/>
          <p:nvPr/>
        </p:nvSpPr>
        <p:spPr>
          <a:xfrm>
            <a:off x="2644613" y="4940693"/>
            <a:ext cx="6998677" cy="338183"/>
          </a:xfrm>
          <a:prstGeom prst="rect">
            <a:avLst/>
          </a:prstGeom>
          <a:solidFill>
            <a:srgbClr val="3CA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Subtitle_Empowering">
            <a:extLst>
              <a:ext uri="{FF2B5EF4-FFF2-40B4-BE49-F238E27FC236}">
                <a16:creationId xmlns:a16="http://schemas.microsoft.com/office/drawing/2014/main" id="{4618FEEF-8106-AC21-44B4-62B26CB2C90D}"/>
              </a:ext>
            </a:extLst>
          </p:cNvPr>
          <p:cNvSpPr txBox="1">
            <a:spLocks/>
          </p:cNvSpPr>
          <p:nvPr/>
        </p:nvSpPr>
        <p:spPr>
          <a:xfrm>
            <a:off x="2596662" y="4918667"/>
            <a:ext cx="7094579" cy="39858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spc="600" dirty="0">
                <a:solidFill>
                  <a:schemeClr val="bg1">
                    <a:lumMod val="95000"/>
                  </a:schemeClr>
                </a:solidFill>
              </a:rPr>
              <a:t>Managing Complexity, Driving Simplicity </a:t>
            </a:r>
            <a:endParaRPr lang="en-IN" sz="2000" spc="600" dirty="0">
              <a:solidFill>
                <a:schemeClr val="bg1">
                  <a:lumMod val="95000"/>
                </a:schemeClr>
              </a:solidFill>
            </a:endParaRPr>
          </a:p>
        </p:txBody>
      </p:sp>
    </p:spTree>
    <p:extLst>
      <p:ext uri="{BB962C8B-B14F-4D97-AF65-F5344CB8AC3E}">
        <p14:creationId xmlns:p14="http://schemas.microsoft.com/office/powerpoint/2010/main" val="2645208291"/>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2" presetClass="entr" presetSubtype="8" fill="hold" nodeType="withEffect">
                                  <p:stCondLst>
                                    <p:cond delay="500"/>
                                  </p:stCondLst>
                                  <p:childTnLst>
                                    <p:set>
                                      <p:cBhvr>
                                        <p:cTn id="9" dur="1" fill="hold">
                                          <p:stCondLst>
                                            <p:cond delay="0"/>
                                          </p:stCondLst>
                                        </p:cTn>
                                        <p:tgtEl>
                                          <p:spTgt spid="15">
                                            <p:txEl>
                                              <p:pRg st="0" end="0"/>
                                            </p:txEl>
                                          </p:spTgt>
                                        </p:tgtEl>
                                        <p:attrNameLst>
                                          <p:attrName>style.visibility</p:attrName>
                                        </p:attrNameLst>
                                      </p:cBhvr>
                                      <p:to>
                                        <p:strVal val="visible"/>
                                      </p:to>
                                    </p:set>
                                    <p:anim calcmode="lin" valueType="num">
                                      <p:cBhvr additive="base">
                                        <p:cTn id="10" dur="10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11" dur="10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chor="ctr"/>
          <a:lstStyle/>
          <a:p>
            <a:pPr algn="ctr"/>
            <a:fld id="{9987379D-9607-48BE-ABA9-48EDC5F121D1}" type="slidenum">
              <a:rPr lang="en-IN" sz="1200" smtClean="0"/>
              <a:pPr algn="ctr"/>
              <a:t>5</a:t>
            </a:fld>
            <a:endParaRPr lang="en-IN" sz="1200" dirty="0"/>
          </a:p>
        </p:txBody>
      </p:sp>
      <p:sp>
        <p:nvSpPr>
          <p:cNvPr id="26" name="5_Txt_"/>
          <p:cNvSpPr txBox="1"/>
          <p:nvPr/>
        </p:nvSpPr>
        <p:spPr>
          <a:xfrm>
            <a:off x="9989774" y="1509468"/>
            <a:ext cx="1683036" cy="1306407"/>
          </a:xfrm>
          <a:prstGeom prst="rect">
            <a:avLst/>
          </a:prstGeom>
          <a:noFill/>
          <a:ln>
            <a:noFill/>
          </a:ln>
        </p:spPr>
        <p:txBody>
          <a:bodyPr spcFirstLastPara="1" wrap="square" lIns="91425" tIns="91425" rIns="91425" bIns="91425" anchor="t" anchorCtr="0">
            <a:noAutofit/>
          </a:bodyPr>
          <a:lstStyle/>
          <a:p>
            <a:r>
              <a:rPr lang="en-US" sz="900">
                <a:solidFill>
                  <a:schemeClr val="bg1"/>
                </a:solidFill>
              </a:rPr>
              <a:t>Vipin Verma </a:t>
            </a:r>
            <a:r>
              <a:rPr lang="en-IN" sz="900"/>
              <a:t>has more than two decades of experience in banking and financial services covering roles in underwriting, portfolio management, formation and implementation of credit risk policies, sales, credit and collections, as well as IT infrastructure, operations and compliance management.</a:t>
            </a:r>
            <a:endParaRPr sz="900">
              <a:solidFill>
                <a:schemeClr val="lt1"/>
              </a:solidFill>
              <a:latin typeface="Catamaran Light"/>
              <a:ea typeface="Catamaran Light"/>
              <a:cs typeface="Catamaran Light"/>
              <a:sym typeface="Catamaran Light"/>
            </a:endParaRPr>
          </a:p>
        </p:txBody>
      </p:sp>
      <p:sp>
        <p:nvSpPr>
          <p:cNvPr id="2" name="Rectangle 1" hidden="1"/>
          <p:cNvSpPr/>
          <p:nvPr/>
        </p:nvSpPr>
        <p:spPr>
          <a:xfrm>
            <a:off x="-874060" y="1909754"/>
            <a:ext cx="663964" cy="369332"/>
          </a:xfrm>
          <a:prstGeom prst="rect">
            <a:avLst/>
          </a:prstGeom>
        </p:spPr>
        <p:txBody>
          <a:bodyPr wrap="none">
            <a:spAutoFit/>
          </a:bodyPr>
          <a:lstStyle/>
          <a:p>
            <a:pPr>
              <a:spcBef>
                <a:spcPts val="0"/>
              </a:spcBef>
            </a:pPr>
            <a:r>
              <a:rPr lang="en-US" b="1">
                <a:solidFill>
                  <a:srgbClr val="734B41"/>
                </a:solidFill>
                <a:latin typeface="Calibri Light" panose="020F0302020204030204" pitchFamily="34" charset="0"/>
                <a:cs typeface="Calibri Light" panose="020F0302020204030204" pitchFamily="34" charset="0"/>
              </a:rPr>
              <a:t>Final </a:t>
            </a:r>
            <a:endParaRPr lang="en-IN" b="1">
              <a:solidFill>
                <a:srgbClr val="734B41"/>
              </a:solidFill>
              <a:latin typeface="Calibri Light" panose="020F0302020204030204" pitchFamily="34" charset="0"/>
              <a:cs typeface="Calibri Light" panose="020F0302020204030204" pitchFamily="34" charset="0"/>
            </a:endParaRPr>
          </a:p>
        </p:txBody>
      </p:sp>
      <p:sp>
        <p:nvSpPr>
          <p:cNvPr id="7" name="Title 1">
            <a:extLst>
              <a:ext uri="{FF2B5EF4-FFF2-40B4-BE49-F238E27FC236}">
                <a16:creationId xmlns:a16="http://schemas.microsoft.com/office/drawing/2014/main" id="{AD195F67-F9FE-BFBC-41FB-997CBCF861CC}"/>
              </a:ext>
            </a:extLst>
          </p:cNvPr>
          <p:cNvSpPr txBox="1">
            <a:spLocks/>
          </p:cNvSpPr>
          <p:nvPr/>
        </p:nvSpPr>
        <p:spPr>
          <a:xfrm>
            <a:off x="85629" y="177456"/>
            <a:ext cx="10736259" cy="359224"/>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a:spcBef>
                <a:spcPts val="0"/>
              </a:spcBef>
            </a:pPr>
            <a:r>
              <a:rPr lang="en-IN" sz="2800" b="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800" b="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US" sz="2800" b="0" dirty="0">
                <a:solidFill>
                  <a:srgbClr val="C00000"/>
                </a:solidFill>
                <a:latin typeface="Bahnschrift Light Condensed" panose="020B0502040204020203" pitchFamily="34" charset="0"/>
                <a:cs typeface="Dreaming Outloud Script Pro" panose="020B0604020202020204" pitchFamily="66" charset="0"/>
              </a:rPr>
              <a:t>Leadership Team</a:t>
            </a:r>
            <a:endParaRPr lang="en-IN" sz="2800" b="0" dirty="0">
              <a:solidFill>
                <a:srgbClr val="C00000"/>
              </a:solidFill>
              <a:latin typeface="Bahnschrift Light Condensed" panose="020B0502040204020203" pitchFamily="34" charset="0"/>
              <a:cs typeface="Dreaming Outloud Script Pro" panose="020B0604020202020204" pitchFamily="66" charset="0"/>
            </a:endParaRPr>
          </a:p>
        </p:txBody>
      </p:sp>
      <p:pic>
        <p:nvPicPr>
          <p:cNvPr id="13" name="Picture 12" descr="A person wearing a suit and tie smiling at the camera&#10;&#10;Description automatically generated">
            <a:extLst>
              <a:ext uri="{FF2B5EF4-FFF2-40B4-BE49-F238E27FC236}">
                <a16:creationId xmlns:a16="http://schemas.microsoft.com/office/drawing/2014/main" id="{2203D9B5-3DE5-3367-0528-4CF4C26EFA75}"/>
              </a:ext>
            </a:extLst>
          </p:cNvPr>
          <p:cNvPicPr>
            <a:picLocks noChangeAspect="1"/>
          </p:cNvPicPr>
          <p:nvPr/>
        </p:nvPicPr>
        <p:blipFill rotWithShape="1">
          <a:blip r:embed="rId3">
            <a:extLst>
              <a:ext uri="{28A0092B-C50C-407E-A947-70E740481C1C}">
                <a14:useLocalDpi xmlns:a14="http://schemas.microsoft.com/office/drawing/2010/main" val="0"/>
              </a:ext>
            </a:extLst>
          </a:blip>
          <a:srcRect l="8060" r="-1" b="-1"/>
          <a:stretch/>
        </p:blipFill>
        <p:spPr>
          <a:xfrm>
            <a:off x="7409266" y="2186094"/>
            <a:ext cx="2237107" cy="3155238"/>
          </a:xfrm>
          <a:prstGeom prst="roundRect">
            <a:avLst>
              <a:gd name="adj" fmla="val 16667"/>
            </a:avLst>
          </a:prstGeom>
          <a:ln>
            <a:solidFill>
              <a:srgbClr val="168430"/>
            </a:solid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Rectangle: Diagonal Corners Rounded 17">
            <a:extLst>
              <a:ext uri="{FF2B5EF4-FFF2-40B4-BE49-F238E27FC236}">
                <a16:creationId xmlns:a16="http://schemas.microsoft.com/office/drawing/2014/main" id="{2E3E7DC3-1E2E-D8EE-5B7F-4420DD690629}"/>
              </a:ext>
            </a:extLst>
          </p:cNvPr>
          <p:cNvSpPr/>
          <p:nvPr/>
        </p:nvSpPr>
        <p:spPr>
          <a:xfrm>
            <a:off x="7379481" y="5041591"/>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fontScale="70000" lnSpcReduction="20000"/>
          </a:bodyPr>
          <a:lstStyle/>
          <a:p>
            <a:pPr defTabSz="896035"/>
            <a:r>
              <a:rPr lang="en-US" sz="1600" b="1" dirty="0">
                <a:solidFill>
                  <a:srgbClr val="734B41"/>
                </a:solidFill>
                <a:ea typeface="Open Sans" panose="020B0606030504020204" pitchFamily="34" charset="0"/>
                <a:cs typeface="Open Sans" panose="020B0606030504020204" pitchFamily="34" charset="0"/>
              </a:rPr>
              <a:t>Chander Prakash Bhardwaj </a:t>
            </a:r>
          </a:p>
          <a:p>
            <a:pPr defTabSz="896035"/>
            <a:r>
              <a:rPr lang="en-US" sz="1400" dirty="0">
                <a:solidFill>
                  <a:srgbClr val="734B41"/>
                </a:solidFill>
                <a:ea typeface="Open Sans" panose="020B0606030504020204" pitchFamily="34" charset="0"/>
                <a:cs typeface="Open Sans" panose="020B0606030504020204" pitchFamily="34" charset="0"/>
              </a:rPr>
              <a:t>Cost Accountant with 30 years of experience in BFSI, and consultancy </a:t>
            </a:r>
            <a:endParaRPr lang="ru-RU" sz="1400" dirty="0">
              <a:solidFill>
                <a:srgbClr val="734B41"/>
              </a:solidFill>
              <a:ea typeface="Open Sans" panose="020B0606030504020204" pitchFamily="34" charset="0"/>
              <a:cs typeface="Open Sans" panose="020B0606030504020204" pitchFamily="34" charset="0"/>
            </a:endParaRPr>
          </a:p>
        </p:txBody>
      </p:sp>
      <p:sp>
        <p:nvSpPr>
          <p:cNvPr id="27" name="Rectangle: Diagonal Corners Rounded 26">
            <a:extLst>
              <a:ext uri="{FF2B5EF4-FFF2-40B4-BE49-F238E27FC236}">
                <a16:creationId xmlns:a16="http://schemas.microsoft.com/office/drawing/2014/main" id="{29E5087B-34D7-5972-98D3-FCBFBF6AA372}"/>
              </a:ext>
            </a:extLst>
          </p:cNvPr>
          <p:cNvSpPr/>
          <p:nvPr/>
        </p:nvSpPr>
        <p:spPr>
          <a:xfrm>
            <a:off x="92554" y="944899"/>
            <a:ext cx="12004292" cy="979151"/>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algn="just"/>
            <a:r>
              <a:rPr lang="en-US" sz="2000" b="0" i="0" dirty="0">
                <a:solidFill>
                  <a:srgbClr val="374151"/>
                </a:solidFill>
                <a:effectLst/>
              </a:rPr>
              <a:t>The Infra Advisors leadership team comprises of professionals having extensive experience and expertise in infrastructure project implementation, infrastructure finance, risk and credit management, banking and financial institutions. </a:t>
            </a:r>
            <a:endParaRPr lang="en-IN" sz="2000" dirty="0">
              <a:solidFill>
                <a:srgbClr val="734B41"/>
              </a:solidFill>
            </a:endParaRPr>
          </a:p>
        </p:txBody>
      </p:sp>
      <p:pic>
        <p:nvPicPr>
          <p:cNvPr id="19" name="Picture 18">
            <a:extLst>
              <a:ext uri="{FF2B5EF4-FFF2-40B4-BE49-F238E27FC236}">
                <a16:creationId xmlns:a16="http://schemas.microsoft.com/office/drawing/2014/main" id="{78B122C3-22A7-8957-586F-A8520DA2AB7B}"/>
              </a:ext>
            </a:extLst>
          </p:cNvPr>
          <p:cNvPicPr>
            <a:picLocks noChangeAspect="1"/>
          </p:cNvPicPr>
          <p:nvPr/>
        </p:nvPicPr>
        <p:blipFill rotWithShape="1">
          <a:blip r:embed="rId4"/>
          <a:srcRect r="12774" b="13754"/>
          <a:stretch/>
        </p:blipFill>
        <p:spPr>
          <a:xfrm>
            <a:off x="105517" y="2194651"/>
            <a:ext cx="2234686" cy="3155238"/>
          </a:xfrm>
          <a:prstGeom prst="roundRect">
            <a:avLst>
              <a:gd name="adj" fmla="val 16667"/>
            </a:avLst>
          </a:prstGeom>
          <a:ln>
            <a:solidFill>
              <a:srgbClr val="168430"/>
            </a:solid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8" name="Rectangle 27">
            <a:extLst>
              <a:ext uri="{FF2B5EF4-FFF2-40B4-BE49-F238E27FC236}">
                <a16:creationId xmlns:a16="http://schemas.microsoft.com/office/drawing/2014/main" id="{67986F51-CA8B-4333-882B-7782561C4595}"/>
              </a:ext>
            </a:extLst>
          </p:cNvPr>
          <p:cNvSpPr/>
          <p:nvPr/>
        </p:nvSpPr>
        <p:spPr>
          <a:xfrm>
            <a:off x="2714920" y="5913101"/>
            <a:ext cx="6768445" cy="353943"/>
          </a:xfrm>
          <a:prstGeom prst="rect">
            <a:avLst/>
          </a:prstGeom>
        </p:spPr>
        <p:txBody>
          <a:bodyPr wrap="square" tIns="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spc="-150" dirty="0">
                <a:solidFill>
                  <a:schemeClr val="accent6">
                    <a:lumMod val="75000"/>
                  </a:schemeClr>
                </a:solidFill>
                <a:ea typeface="Open Sans" panose="020B0606030504020204" pitchFamily="34" charset="0"/>
                <a:cs typeface="Open Sans" panose="020B0606030504020204" pitchFamily="34" charset="0"/>
              </a:rPr>
              <a:t>"Leadership is the capacity to translate vision into reality"  - Warren Bennis</a:t>
            </a:r>
          </a:p>
        </p:txBody>
      </p:sp>
      <p:sp>
        <p:nvSpPr>
          <p:cNvPr id="23" name="Rectangle: Diagonal Corners Rounded 22">
            <a:extLst>
              <a:ext uri="{FF2B5EF4-FFF2-40B4-BE49-F238E27FC236}">
                <a16:creationId xmlns:a16="http://schemas.microsoft.com/office/drawing/2014/main" id="{F57DFDA0-B840-31D8-79EB-0E7135BC9EF8}"/>
              </a:ext>
            </a:extLst>
          </p:cNvPr>
          <p:cNvSpPr/>
          <p:nvPr/>
        </p:nvSpPr>
        <p:spPr>
          <a:xfrm>
            <a:off x="85629" y="5041590"/>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defTabSz="896035"/>
            <a:r>
              <a:rPr lang="en-US" sz="1100" b="1" dirty="0">
                <a:solidFill>
                  <a:srgbClr val="734B41"/>
                </a:solidFill>
                <a:ea typeface="Open Sans" panose="020B0606030504020204" pitchFamily="34" charset="0"/>
                <a:cs typeface="Open Sans" panose="020B0606030504020204" pitchFamily="34" charset="0"/>
              </a:rPr>
              <a:t>Vipin Verma</a:t>
            </a:r>
          </a:p>
          <a:p>
            <a:pPr defTabSz="896035"/>
            <a:r>
              <a:rPr lang="en-US" sz="1000" dirty="0">
                <a:solidFill>
                  <a:srgbClr val="734B41"/>
                </a:solidFill>
                <a:ea typeface="Open Sans" panose="020B0606030504020204" pitchFamily="34" charset="0"/>
                <a:cs typeface="Open Sans" panose="020B0606030504020204" pitchFamily="34" charset="0"/>
              </a:rPr>
              <a:t>MBA with 27 years of experience in BFSI and consultancy </a:t>
            </a:r>
          </a:p>
        </p:txBody>
      </p:sp>
      <p:pic>
        <p:nvPicPr>
          <p:cNvPr id="21" name="Picture 20">
            <a:extLst>
              <a:ext uri="{FF2B5EF4-FFF2-40B4-BE49-F238E27FC236}">
                <a16:creationId xmlns:a16="http://schemas.microsoft.com/office/drawing/2014/main" id="{723AB918-2258-4967-CD8D-C461FFF82D36}"/>
              </a:ext>
            </a:extLst>
          </p:cNvPr>
          <p:cNvPicPr>
            <a:picLocks noChangeAspect="1"/>
          </p:cNvPicPr>
          <p:nvPr/>
        </p:nvPicPr>
        <p:blipFill rotWithShape="1">
          <a:blip r:embed="rId5"/>
          <a:srcRect l="727" b="6307"/>
          <a:stretch/>
        </p:blipFill>
        <p:spPr>
          <a:xfrm>
            <a:off x="2517618" y="2186093"/>
            <a:ext cx="2234686" cy="3155238"/>
          </a:xfrm>
          <a:prstGeom prst="roundRect">
            <a:avLst>
              <a:gd name="adj" fmla="val 16667"/>
            </a:avLst>
          </a:prstGeom>
          <a:ln>
            <a:solidFill>
              <a:srgbClr val="168430"/>
            </a:solid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4" name="Rectangle: Diagonal Corners Rounded 23">
            <a:extLst>
              <a:ext uri="{FF2B5EF4-FFF2-40B4-BE49-F238E27FC236}">
                <a16:creationId xmlns:a16="http://schemas.microsoft.com/office/drawing/2014/main" id="{48F047FD-B5DE-24BD-2E6B-9BD30868CB37}"/>
              </a:ext>
            </a:extLst>
          </p:cNvPr>
          <p:cNvSpPr/>
          <p:nvPr/>
        </p:nvSpPr>
        <p:spPr>
          <a:xfrm>
            <a:off x="2496842" y="5041927"/>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fontScale="70000" lnSpcReduction="20000"/>
          </a:bodyPr>
          <a:lstStyle/>
          <a:p>
            <a:pPr defTabSz="896035"/>
            <a:r>
              <a:rPr lang="en-US" sz="1600" b="1" dirty="0">
                <a:solidFill>
                  <a:srgbClr val="734B41"/>
                </a:solidFill>
                <a:ea typeface="Open Sans" panose="020B0606030504020204" pitchFamily="34" charset="0"/>
                <a:cs typeface="Open Sans" panose="020B0606030504020204" pitchFamily="34" charset="0"/>
              </a:rPr>
              <a:t>Sunita Sethia</a:t>
            </a:r>
          </a:p>
          <a:p>
            <a:pPr defTabSz="896035"/>
            <a:r>
              <a:rPr lang="en-US" sz="1400" dirty="0">
                <a:solidFill>
                  <a:srgbClr val="734B41"/>
                </a:solidFill>
                <a:ea typeface="Open Sans" panose="020B0606030504020204" pitchFamily="34" charset="0"/>
                <a:cs typeface="Open Sans" panose="020B0606030504020204" pitchFamily="34" charset="0"/>
              </a:rPr>
              <a:t>Chartered Accountant with 30 years of experience in auditing, finance and accounts, and consultancy </a:t>
            </a:r>
            <a:endParaRPr lang="ru-RU" sz="1400" dirty="0">
              <a:solidFill>
                <a:srgbClr val="734B41"/>
              </a:solidFill>
              <a:ea typeface="Open Sans" panose="020B0606030504020204" pitchFamily="34" charset="0"/>
              <a:cs typeface="Open Sans" panose="020B0606030504020204" pitchFamily="34" charset="0"/>
            </a:endParaRPr>
          </a:p>
        </p:txBody>
      </p:sp>
      <p:pic>
        <p:nvPicPr>
          <p:cNvPr id="29" name="Picture 28">
            <a:extLst>
              <a:ext uri="{FF2B5EF4-FFF2-40B4-BE49-F238E27FC236}">
                <a16:creationId xmlns:a16="http://schemas.microsoft.com/office/drawing/2014/main" id="{35AD0344-7486-05F9-4296-1BE8E16E8D85}"/>
              </a:ext>
            </a:extLst>
          </p:cNvPr>
          <p:cNvPicPr>
            <a:picLocks noChangeAspect="1"/>
          </p:cNvPicPr>
          <p:nvPr/>
        </p:nvPicPr>
        <p:blipFill rotWithShape="1">
          <a:blip r:embed="rId6"/>
          <a:srcRect l="9089" r="25195" b="22094"/>
          <a:stretch/>
        </p:blipFill>
        <p:spPr>
          <a:xfrm>
            <a:off x="4960699" y="2194650"/>
            <a:ext cx="2234686" cy="3246029"/>
          </a:xfrm>
          <a:prstGeom prst="roundRect">
            <a:avLst>
              <a:gd name="adj" fmla="val 16667"/>
            </a:avLst>
          </a:prstGeom>
          <a:ln>
            <a:solidFill>
              <a:srgbClr val="168430"/>
            </a:solid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Rectangle: Diagonal Corners Rounded 16">
            <a:extLst>
              <a:ext uri="{FF2B5EF4-FFF2-40B4-BE49-F238E27FC236}">
                <a16:creationId xmlns:a16="http://schemas.microsoft.com/office/drawing/2014/main" id="{AC2BB620-6A60-7930-1F8D-0CAB771DBEE9}"/>
              </a:ext>
            </a:extLst>
          </p:cNvPr>
          <p:cNvSpPr/>
          <p:nvPr/>
        </p:nvSpPr>
        <p:spPr>
          <a:xfrm>
            <a:off x="4950311" y="5041589"/>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defTabSz="896035"/>
            <a:endParaRPr lang="ru-RU" dirty="0">
              <a:solidFill>
                <a:srgbClr val="734B41"/>
              </a:solidFill>
              <a:ea typeface="Open Sans" panose="020B0606030504020204" pitchFamily="34" charset="0"/>
              <a:cs typeface="Open Sans" panose="020B0606030504020204" pitchFamily="34" charset="0"/>
            </a:endParaRPr>
          </a:p>
        </p:txBody>
      </p:sp>
      <p:pic>
        <p:nvPicPr>
          <p:cNvPr id="33" name="Picture 32">
            <a:extLst>
              <a:ext uri="{FF2B5EF4-FFF2-40B4-BE49-F238E27FC236}">
                <a16:creationId xmlns:a16="http://schemas.microsoft.com/office/drawing/2014/main" id="{FCBA0836-06E7-7779-BB7A-14A6CF4F7AF3}"/>
              </a:ext>
            </a:extLst>
          </p:cNvPr>
          <p:cNvPicPr>
            <a:picLocks noChangeAspect="1"/>
          </p:cNvPicPr>
          <p:nvPr/>
        </p:nvPicPr>
        <p:blipFill rotWithShape="1">
          <a:blip r:embed="rId7"/>
          <a:srcRect l="24433" t="9556" r="18305" b="11880"/>
          <a:stretch/>
        </p:blipFill>
        <p:spPr>
          <a:xfrm>
            <a:off x="9862336" y="2186093"/>
            <a:ext cx="2224147" cy="3254587"/>
          </a:xfrm>
          <a:prstGeom prst="roundRect">
            <a:avLst>
              <a:gd name="adj" fmla="val 16667"/>
            </a:avLst>
          </a:prstGeom>
          <a:ln>
            <a:solidFill>
              <a:srgbClr val="168430"/>
            </a:solid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5" name="Rectangle: Diagonal Corners Rounded 24">
            <a:extLst>
              <a:ext uri="{FF2B5EF4-FFF2-40B4-BE49-F238E27FC236}">
                <a16:creationId xmlns:a16="http://schemas.microsoft.com/office/drawing/2014/main" id="{1BBB7519-1218-6FFB-B9EC-39BC19D5BF0A}"/>
              </a:ext>
            </a:extLst>
          </p:cNvPr>
          <p:cNvSpPr/>
          <p:nvPr/>
        </p:nvSpPr>
        <p:spPr>
          <a:xfrm>
            <a:off x="9841384" y="5041590"/>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fontScale="70000" lnSpcReduction="20000"/>
          </a:bodyPr>
          <a:lstStyle/>
          <a:p>
            <a:pPr defTabSz="896035"/>
            <a:r>
              <a:rPr lang="en-US" sz="1600" b="1" dirty="0">
                <a:solidFill>
                  <a:srgbClr val="734B41"/>
                </a:solidFill>
                <a:ea typeface="Open Sans" panose="020B0606030504020204" pitchFamily="34" charset="0"/>
                <a:cs typeface="Open Sans" panose="020B0606030504020204" pitchFamily="34" charset="0"/>
              </a:rPr>
              <a:t>Anand Surange </a:t>
            </a:r>
          </a:p>
          <a:p>
            <a:pPr defTabSz="896035"/>
            <a:r>
              <a:rPr lang="en-US" sz="1400" dirty="0">
                <a:solidFill>
                  <a:srgbClr val="734B41"/>
                </a:solidFill>
                <a:ea typeface="Open Sans" panose="020B0606030504020204" pitchFamily="34" charset="0"/>
                <a:cs typeface="Open Sans" panose="020B0606030504020204" pitchFamily="34" charset="0"/>
              </a:rPr>
              <a:t>BE and MBA with 30 years of experience in BFSI, and consultancy </a:t>
            </a:r>
            <a:endParaRPr lang="ru-RU" sz="1400" dirty="0">
              <a:solidFill>
                <a:srgbClr val="734B41"/>
              </a:solidFill>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71AC1D45-891F-39EB-9F5D-C24BE8B2CD00}"/>
              </a:ext>
            </a:extLst>
          </p:cNvPr>
          <p:cNvSpPr txBox="1"/>
          <p:nvPr/>
        </p:nvSpPr>
        <p:spPr>
          <a:xfrm>
            <a:off x="4969892" y="5032879"/>
            <a:ext cx="2265666" cy="634020"/>
          </a:xfrm>
          <a:prstGeom prst="rect">
            <a:avLst/>
          </a:prstGeom>
          <a:noFill/>
        </p:spPr>
        <p:txBody>
          <a:bodyPr wrap="square" rtlCol="0">
            <a:spAutoFit/>
          </a:bodyPr>
          <a:lstStyle/>
          <a:p>
            <a:pPr defTabSz="896035"/>
            <a:r>
              <a:rPr lang="en-US" sz="1100" b="1" dirty="0">
                <a:solidFill>
                  <a:srgbClr val="734B41"/>
                </a:solidFill>
                <a:ea typeface="Open Sans" panose="020B0606030504020204" pitchFamily="34" charset="0"/>
                <a:cs typeface="Open Sans" panose="020B0606030504020204" pitchFamily="34" charset="0"/>
              </a:rPr>
              <a:t>Praveen </a:t>
            </a:r>
            <a:r>
              <a:rPr lang="en-US" sz="1100" b="1" dirty="0" err="1">
                <a:solidFill>
                  <a:srgbClr val="734B41"/>
                </a:solidFill>
                <a:ea typeface="Open Sans" panose="020B0606030504020204" pitchFamily="34" charset="0"/>
                <a:cs typeface="Open Sans" panose="020B0606030504020204" pitchFamily="34" charset="0"/>
              </a:rPr>
              <a:t>Sethia</a:t>
            </a:r>
            <a:endParaRPr lang="en-US" sz="1100" b="1" dirty="0">
              <a:solidFill>
                <a:srgbClr val="734B41"/>
              </a:solidFill>
              <a:ea typeface="Open Sans" panose="020B0606030504020204" pitchFamily="34" charset="0"/>
              <a:cs typeface="Open Sans" panose="020B0606030504020204" pitchFamily="34" charset="0"/>
            </a:endParaRPr>
          </a:p>
          <a:p>
            <a:pPr defTabSz="896035">
              <a:lnSpc>
                <a:spcPct val="80000"/>
              </a:lnSpc>
            </a:pPr>
            <a:r>
              <a:rPr lang="en-US" sz="1000" dirty="0">
                <a:solidFill>
                  <a:srgbClr val="734B41"/>
                </a:solidFill>
                <a:ea typeface="Open Sans" panose="020B0606030504020204" pitchFamily="34" charset="0"/>
                <a:cs typeface="Open Sans" panose="020B0606030504020204" pitchFamily="34" charset="0"/>
              </a:rPr>
              <a:t>Chartered Accountant and Cost Accountant with 30 years of experience in BFSI, Infra Projects, and consultancy</a:t>
            </a:r>
            <a:endParaRPr lang="ru-RU" sz="1000" dirty="0">
              <a:solidFill>
                <a:srgbClr val="734B41"/>
              </a:solidFil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47433092"/>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chor="ctr"/>
          <a:lstStyle/>
          <a:p>
            <a:pPr algn="ctr"/>
            <a:fld id="{9987379D-9607-48BE-ABA9-48EDC5F121D1}" type="slidenum">
              <a:rPr lang="en-IN" sz="1200" smtClean="0"/>
              <a:pPr algn="ctr"/>
              <a:t>6</a:t>
            </a:fld>
            <a:endParaRPr lang="en-IN" sz="1200" dirty="0"/>
          </a:p>
        </p:txBody>
      </p:sp>
      <p:sp>
        <p:nvSpPr>
          <p:cNvPr id="26" name="5_Txt_"/>
          <p:cNvSpPr txBox="1"/>
          <p:nvPr/>
        </p:nvSpPr>
        <p:spPr>
          <a:xfrm>
            <a:off x="9989774" y="1509468"/>
            <a:ext cx="1683036" cy="1306407"/>
          </a:xfrm>
          <a:prstGeom prst="rect">
            <a:avLst/>
          </a:prstGeom>
          <a:noFill/>
          <a:ln>
            <a:noFill/>
          </a:ln>
        </p:spPr>
        <p:txBody>
          <a:bodyPr spcFirstLastPara="1" wrap="square" lIns="91425" tIns="91425" rIns="91425" bIns="91425" anchor="t" anchorCtr="0">
            <a:noAutofit/>
          </a:bodyPr>
          <a:lstStyle/>
          <a:p>
            <a:r>
              <a:rPr lang="en-US" sz="900" dirty="0">
                <a:solidFill>
                  <a:schemeClr val="bg1"/>
                </a:solidFill>
              </a:rPr>
              <a:t>Vipin Verma </a:t>
            </a:r>
            <a:r>
              <a:rPr lang="en-IN" sz="900" dirty="0"/>
              <a:t>has more than two decades of experience in banking and financial services covering roles in underwriting, portfolio management, formation and implementation of credit risk policies, sales, credit and collections, as well as IT infrastructure, operations and compliance management.</a:t>
            </a:r>
            <a:endParaRPr sz="900" dirty="0">
              <a:solidFill>
                <a:schemeClr val="lt1"/>
              </a:solidFill>
              <a:latin typeface="Catamaran Light"/>
              <a:ea typeface="Catamaran Light"/>
              <a:cs typeface="Catamaran Light"/>
              <a:sym typeface="Catamaran Light"/>
            </a:endParaRPr>
          </a:p>
        </p:txBody>
      </p:sp>
      <p:sp>
        <p:nvSpPr>
          <p:cNvPr id="2" name="Rectangle 1" hidden="1"/>
          <p:cNvSpPr/>
          <p:nvPr/>
        </p:nvSpPr>
        <p:spPr>
          <a:xfrm>
            <a:off x="-874060" y="1909754"/>
            <a:ext cx="663964" cy="369332"/>
          </a:xfrm>
          <a:prstGeom prst="rect">
            <a:avLst/>
          </a:prstGeom>
        </p:spPr>
        <p:txBody>
          <a:bodyPr wrap="none">
            <a:spAutoFit/>
          </a:bodyPr>
          <a:lstStyle/>
          <a:p>
            <a:pPr>
              <a:spcBef>
                <a:spcPts val="0"/>
              </a:spcBef>
            </a:pPr>
            <a:r>
              <a:rPr lang="en-US" b="1">
                <a:solidFill>
                  <a:srgbClr val="734B41"/>
                </a:solidFill>
                <a:latin typeface="Calibri Light" panose="020F0302020204030204" pitchFamily="34" charset="0"/>
                <a:cs typeface="Calibri Light" panose="020F0302020204030204" pitchFamily="34" charset="0"/>
              </a:rPr>
              <a:t>Final </a:t>
            </a:r>
            <a:endParaRPr lang="en-IN" b="1">
              <a:solidFill>
                <a:srgbClr val="734B41"/>
              </a:solidFill>
              <a:latin typeface="Calibri Light" panose="020F0302020204030204" pitchFamily="34" charset="0"/>
              <a:cs typeface="Calibri Light" panose="020F0302020204030204" pitchFamily="34" charset="0"/>
            </a:endParaRPr>
          </a:p>
        </p:txBody>
      </p:sp>
      <p:sp>
        <p:nvSpPr>
          <p:cNvPr id="7" name="Title 1">
            <a:extLst>
              <a:ext uri="{FF2B5EF4-FFF2-40B4-BE49-F238E27FC236}">
                <a16:creationId xmlns:a16="http://schemas.microsoft.com/office/drawing/2014/main" id="{AD195F67-F9FE-BFBC-41FB-997CBCF861CC}"/>
              </a:ext>
            </a:extLst>
          </p:cNvPr>
          <p:cNvSpPr txBox="1">
            <a:spLocks/>
          </p:cNvSpPr>
          <p:nvPr/>
        </p:nvSpPr>
        <p:spPr>
          <a:xfrm>
            <a:off x="85629" y="177456"/>
            <a:ext cx="10736259" cy="359224"/>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a:spcBef>
                <a:spcPts val="0"/>
              </a:spcBef>
            </a:pPr>
            <a:r>
              <a:rPr lang="en-IN" sz="2800" b="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800" b="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US" sz="2800" b="0" dirty="0">
                <a:solidFill>
                  <a:srgbClr val="C00000"/>
                </a:solidFill>
                <a:latin typeface="Bahnschrift Light Condensed" panose="020B0502040204020203" pitchFamily="34" charset="0"/>
                <a:cs typeface="Dreaming Outloud Script Pro" panose="020B0604020202020204" pitchFamily="66" charset="0"/>
              </a:rPr>
              <a:t>Geo Footprint</a:t>
            </a:r>
            <a:endParaRPr lang="en-IN" sz="2800" b="0" dirty="0">
              <a:solidFill>
                <a:srgbClr val="C00000"/>
              </a:solidFill>
              <a:latin typeface="Bahnschrift Light Condensed" panose="020B0502040204020203" pitchFamily="34" charset="0"/>
              <a:cs typeface="Dreaming Outloud Script Pro" panose="020B0604020202020204" pitchFamily="66" charset="0"/>
            </a:endParaRPr>
          </a:p>
        </p:txBody>
      </p:sp>
      <p:sp>
        <p:nvSpPr>
          <p:cNvPr id="17" name="Rectangle: Diagonal Corners Rounded 16">
            <a:extLst>
              <a:ext uri="{FF2B5EF4-FFF2-40B4-BE49-F238E27FC236}">
                <a16:creationId xmlns:a16="http://schemas.microsoft.com/office/drawing/2014/main" id="{AC2BB620-6A60-7930-1F8D-0CAB771DBEE9}"/>
              </a:ext>
            </a:extLst>
          </p:cNvPr>
          <p:cNvSpPr/>
          <p:nvPr/>
        </p:nvSpPr>
        <p:spPr>
          <a:xfrm>
            <a:off x="4963506" y="4923602"/>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896035"/>
            <a:r>
              <a:rPr lang="en-US" sz="1400" b="1" dirty="0">
                <a:solidFill>
                  <a:srgbClr val="734B41"/>
                </a:solidFill>
                <a:ea typeface="Open Sans" panose="020B0606030504020204" pitchFamily="34" charset="0"/>
                <a:cs typeface="Open Sans" panose="020B0606030504020204" pitchFamily="34" charset="0"/>
              </a:rPr>
              <a:t>Delhi</a:t>
            </a:r>
          </a:p>
        </p:txBody>
      </p:sp>
      <p:sp>
        <p:nvSpPr>
          <p:cNvPr id="18" name="Rectangle: Diagonal Corners Rounded 17">
            <a:extLst>
              <a:ext uri="{FF2B5EF4-FFF2-40B4-BE49-F238E27FC236}">
                <a16:creationId xmlns:a16="http://schemas.microsoft.com/office/drawing/2014/main" id="{2E3E7DC3-1E2E-D8EE-5B7F-4420DD690629}"/>
              </a:ext>
            </a:extLst>
          </p:cNvPr>
          <p:cNvSpPr/>
          <p:nvPr/>
        </p:nvSpPr>
        <p:spPr>
          <a:xfrm>
            <a:off x="7410821" y="4923602"/>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896035"/>
            <a:r>
              <a:rPr lang="en-US" sz="1400" b="1" dirty="0">
                <a:solidFill>
                  <a:srgbClr val="734B41"/>
                </a:solidFill>
                <a:ea typeface="Open Sans" panose="020B0606030504020204" pitchFamily="34" charset="0"/>
                <a:cs typeface="Open Sans" panose="020B0606030504020204" pitchFamily="34" charset="0"/>
              </a:rPr>
              <a:t>Jaipur</a:t>
            </a:r>
          </a:p>
        </p:txBody>
      </p:sp>
      <p:sp>
        <p:nvSpPr>
          <p:cNvPr id="23" name="Rectangle: Diagonal Corners Rounded 22">
            <a:extLst>
              <a:ext uri="{FF2B5EF4-FFF2-40B4-BE49-F238E27FC236}">
                <a16:creationId xmlns:a16="http://schemas.microsoft.com/office/drawing/2014/main" id="{F57DFDA0-B840-31D8-79EB-0E7135BC9EF8}"/>
              </a:ext>
            </a:extLst>
          </p:cNvPr>
          <p:cNvSpPr/>
          <p:nvPr/>
        </p:nvSpPr>
        <p:spPr>
          <a:xfrm>
            <a:off x="85629" y="4923603"/>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896035"/>
            <a:r>
              <a:rPr lang="en-US" sz="1400" b="1" dirty="0">
                <a:solidFill>
                  <a:srgbClr val="734B41"/>
                </a:solidFill>
                <a:ea typeface="Open Sans" panose="020B0606030504020204" pitchFamily="34" charset="0"/>
                <a:cs typeface="Open Sans" panose="020B0606030504020204" pitchFamily="34" charset="0"/>
              </a:rPr>
              <a:t>Mumbai</a:t>
            </a:r>
          </a:p>
        </p:txBody>
      </p:sp>
      <p:sp>
        <p:nvSpPr>
          <p:cNvPr id="24" name="Rectangle: Diagonal Corners Rounded 23">
            <a:extLst>
              <a:ext uri="{FF2B5EF4-FFF2-40B4-BE49-F238E27FC236}">
                <a16:creationId xmlns:a16="http://schemas.microsoft.com/office/drawing/2014/main" id="{48F047FD-B5DE-24BD-2E6B-9BD30868CB37}"/>
              </a:ext>
            </a:extLst>
          </p:cNvPr>
          <p:cNvSpPr/>
          <p:nvPr/>
        </p:nvSpPr>
        <p:spPr>
          <a:xfrm>
            <a:off x="2547769" y="4923006"/>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896035"/>
            <a:r>
              <a:rPr lang="en-US" sz="1400" b="1" dirty="0">
                <a:solidFill>
                  <a:srgbClr val="734B41"/>
                </a:solidFill>
                <a:ea typeface="Open Sans" panose="020B0606030504020204" pitchFamily="34" charset="0"/>
                <a:cs typeface="Open Sans" panose="020B0606030504020204" pitchFamily="34" charset="0"/>
              </a:rPr>
              <a:t>Hyderabad</a:t>
            </a:r>
          </a:p>
        </p:txBody>
      </p:sp>
      <p:sp>
        <p:nvSpPr>
          <p:cNvPr id="25" name="Rectangle: Diagonal Corners Rounded 24">
            <a:extLst>
              <a:ext uri="{FF2B5EF4-FFF2-40B4-BE49-F238E27FC236}">
                <a16:creationId xmlns:a16="http://schemas.microsoft.com/office/drawing/2014/main" id="{1BBB7519-1218-6FFB-B9EC-39BC19D5BF0A}"/>
              </a:ext>
            </a:extLst>
          </p:cNvPr>
          <p:cNvSpPr/>
          <p:nvPr/>
        </p:nvSpPr>
        <p:spPr>
          <a:xfrm>
            <a:off x="9829932" y="4923602"/>
            <a:ext cx="2255462" cy="663883"/>
          </a:xfrm>
          <a:prstGeom prst="round2DiagRect">
            <a:avLst/>
          </a:prstGeom>
          <a:solidFill>
            <a:srgbClr val="EBDC9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896035"/>
            <a:r>
              <a:rPr lang="en-US" sz="1400" b="1" dirty="0">
                <a:solidFill>
                  <a:srgbClr val="734B41"/>
                </a:solidFill>
                <a:ea typeface="Open Sans" panose="020B0606030504020204" pitchFamily="34" charset="0"/>
                <a:cs typeface="Open Sans" panose="020B0606030504020204" pitchFamily="34" charset="0"/>
              </a:rPr>
              <a:t>Kolkata </a:t>
            </a:r>
          </a:p>
        </p:txBody>
      </p:sp>
      <p:pic>
        <p:nvPicPr>
          <p:cNvPr id="1028" name="Picture 4" descr="Bandra Worli Sea Link - An Engineering Marvel in India - NICKEY'S CIRCLE">
            <a:extLst>
              <a:ext uri="{FF2B5EF4-FFF2-40B4-BE49-F238E27FC236}">
                <a16:creationId xmlns:a16="http://schemas.microsoft.com/office/drawing/2014/main" id="{4C201E14-6AE5-4E24-4FCC-5D6F7204B9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259" y="1696661"/>
            <a:ext cx="2245937" cy="29263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Charminar Images – Browse 986 Stock Photos, Vectors, and Video | Adobe Stock">
            <a:extLst>
              <a:ext uri="{FF2B5EF4-FFF2-40B4-BE49-F238E27FC236}">
                <a16:creationId xmlns:a16="http://schemas.microsoft.com/office/drawing/2014/main" id="{BB46CE52-F69A-4C86-F43D-C65D87364A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921" r="39849" b="12220"/>
          <a:stretch/>
        </p:blipFill>
        <p:spPr bwMode="auto">
          <a:xfrm>
            <a:off x="2547769" y="1696661"/>
            <a:ext cx="2245937" cy="29263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2" name="Picture 8" descr="26,475 India Gate Stock Photos - Free &amp; Royalty-Free Stock Photos from  Dreamstime">
            <a:extLst>
              <a:ext uri="{FF2B5EF4-FFF2-40B4-BE49-F238E27FC236}">
                <a16:creationId xmlns:a16="http://schemas.microsoft.com/office/drawing/2014/main" id="{6FCAD7A5-35C9-0A75-4ADC-B4B6F13A15A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251" t="12776" r="28091"/>
          <a:stretch/>
        </p:blipFill>
        <p:spPr bwMode="auto">
          <a:xfrm>
            <a:off x="4956280" y="1696661"/>
            <a:ext cx="2245937" cy="29281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4" name="Picture 10" descr="Victoria Memorial Kolkata: An iconic marble structure of the British era |  Housing News">
            <a:extLst>
              <a:ext uri="{FF2B5EF4-FFF2-40B4-BE49-F238E27FC236}">
                <a16:creationId xmlns:a16="http://schemas.microsoft.com/office/drawing/2014/main" id="{970B03D5-14CC-4878-4A9F-B79197963D3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5058" r="40178"/>
          <a:stretch/>
        </p:blipFill>
        <p:spPr bwMode="auto">
          <a:xfrm>
            <a:off x="9806804" y="1696224"/>
            <a:ext cx="2245937" cy="2926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6" name="Picture 12" descr="Hawa Mahal | Map, Description, &amp; Facts | Britannica">
            <a:extLst>
              <a:ext uri="{FF2B5EF4-FFF2-40B4-BE49-F238E27FC236}">
                <a16:creationId xmlns:a16="http://schemas.microsoft.com/office/drawing/2014/main" id="{241425E6-DB91-D88C-6F60-89DE16AA534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16401" b="23611"/>
          <a:stretch/>
        </p:blipFill>
        <p:spPr bwMode="auto">
          <a:xfrm>
            <a:off x="7364790" y="1696661"/>
            <a:ext cx="2255465" cy="29104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97956260"/>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930A0A-0CDA-853C-388D-198E097428B2}"/>
              </a:ext>
            </a:extLst>
          </p:cNvPr>
          <p:cNvSpPr>
            <a:spLocks noGrp="1"/>
          </p:cNvSpPr>
          <p:nvPr>
            <p:ph type="sldNum" sz="quarter" idx="12"/>
          </p:nvPr>
        </p:nvSpPr>
        <p:spPr/>
        <p:txBody>
          <a:bodyPr anchor="ctr"/>
          <a:lstStyle/>
          <a:p>
            <a:pPr algn="ctr"/>
            <a:fld id="{9987379D-9607-48BE-ABA9-48EDC5F121D1}" type="slidenum">
              <a:rPr lang="en-IN" sz="1200" smtClean="0"/>
              <a:pPr algn="ctr"/>
              <a:t>7</a:t>
            </a:fld>
            <a:endParaRPr lang="en-IN" sz="1200" dirty="0"/>
          </a:p>
        </p:txBody>
      </p:sp>
      <p:cxnSp>
        <p:nvCxnSpPr>
          <p:cNvPr id="18" name="Straight Connector 17">
            <a:extLst>
              <a:ext uri="{FF2B5EF4-FFF2-40B4-BE49-F238E27FC236}">
                <a16:creationId xmlns:a16="http://schemas.microsoft.com/office/drawing/2014/main" id="{0D0B337E-82A3-8628-93A1-8A7E232FA2C7}"/>
              </a:ext>
            </a:extLst>
          </p:cNvPr>
          <p:cNvCxnSpPr>
            <a:cxnSpLocks/>
          </p:cNvCxnSpPr>
          <p:nvPr/>
        </p:nvCxnSpPr>
        <p:spPr>
          <a:xfrm flipV="1">
            <a:off x="153131" y="3382500"/>
            <a:ext cx="11991317" cy="9489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F49BB407-8BE2-F0FD-FCBD-C0F4DA4423A5}"/>
              </a:ext>
            </a:extLst>
          </p:cNvPr>
          <p:cNvSpPr txBox="1"/>
          <p:nvPr/>
        </p:nvSpPr>
        <p:spPr>
          <a:xfrm>
            <a:off x="864307" y="2726954"/>
            <a:ext cx="1281293" cy="369332"/>
          </a:xfrm>
          <a:prstGeom prst="rect">
            <a:avLst/>
          </a:prstGeom>
          <a:noFill/>
        </p:spPr>
        <p:txBody>
          <a:bodyPr wrap="square" rtlCol="0">
            <a:spAutoFit/>
          </a:bodyPr>
          <a:lstStyle/>
          <a:p>
            <a:r>
              <a:rPr lang="en-US" dirty="0">
                <a:solidFill>
                  <a:srgbClr val="000000"/>
                </a:solidFill>
              </a:rPr>
              <a:t>2010</a:t>
            </a:r>
            <a:endParaRPr lang="en-IN" dirty="0">
              <a:solidFill>
                <a:srgbClr val="000000"/>
              </a:solidFill>
            </a:endParaRPr>
          </a:p>
        </p:txBody>
      </p:sp>
      <p:sp>
        <p:nvSpPr>
          <p:cNvPr id="22" name="TextBox 21">
            <a:extLst>
              <a:ext uri="{FF2B5EF4-FFF2-40B4-BE49-F238E27FC236}">
                <a16:creationId xmlns:a16="http://schemas.microsoft.com/office/drawing/2014/main" id="{A35D0E47-0806-939F-DD0A-A5510DF27D6D}"/>
              </a:ext>
            </a:extLst>
          </p:cNvPr>
          <p:cNvSpPr txBox="1"/>
          <p:nvPr/>
        </p:nvSpPr>
        <p:spPr>
          <a:xfrm>
            <a:off x="2442415" y="3851652"/>
            <a:ext cx="1321904" cy="369332"/>
          </a:xfrm>
          <a:prstGeom prst="rect">
            <a:avLst/>
          </a:prstGeom>
          <a:noFill/>
        </p:spPr>
        <p:txBody>
          <a:bodyPr wrap="square" rtlCol="0">
            <a:spAutoFit/>
          </a:bodyPr>
          <a:lstStyle/>
          <a:p>
            <a:r>
              <a:rPr lang="en-US" dirty="0">
                <a:solidFill>
                  <a:srgbClr val="000000"/>
                </a:solidFill>
              </a:rPr>
              <a:t>2014</a:t>
            </a:r>
            <a:endParaRPr lang="en-IN" dirty="0">
              <a:solidFill>
                <a:srgbClr val="000000"/>
              </a:solidFill>
            </a:endParaRPr>
          </a:p>
        </p:txBody>
      </p:sp>
      <p:sp>
        <p:nvSpPr>
          <p:cNvPr id="24" name="TextBox 23">
            <a:extLst>
              <a:ext uri="{FF2B5EF4-FFF2-40B4-BE49-F238E27FC236}">
                <a16:creationId xmlns:a16="http://schemas.microsoft.com/office/drawing/2014/main" id="{511A951A-5D81-E24B-74DE-A535F58987D2}"/>
              </a:ext>
            </a:extLst>
          </p:cNvPr>
          <p:cNvSpPr txBox="1"/>
          <p:nvPr/>
        </p:nvSpPr>
        <p:spPr>
          <a:xfrm>
            <a:off x="4076674" y="2705934"/>
            <a:ext cx="765313" cy="369332"/>
          </a:xfrm>
          <a:prstGeom prst="rect">
            <a:avLst/>
          </a:prstGeom>
          <a:noFill/>
        </p:spPr>
        <p:txBody>
          <a:bodyPr wrap="square" rtlCol="0">
            <a:spAutoFit/>
          </a:bodyPr>
          <a:lstStyle/>
          <a:p>
            <a:r>
              <a:rPr lang="en-US" dirty="0">
                <a:solidFill>
                  <a:srgbClr val="000000"/>
                </a:solidFill>
              </a:rPr>
              <a:t>2015</a:t>
            </a:r>
            <a:endParaRPr lang="en-IN" dirty="0">
              <a:solidFill>
                <a:srgbClr val="000000"/>
              </a:solidFill>
            </a:endParaRPr>
          </a:p>
        </p:txBody>
      </p:sp>
      <p:sp>
        <p:nvSpPr>
          <p:cNvPr id="25" name="TextBox 24">
            <a:extLst>
              <a:ext uri="{FF2B5EF4-FFF2-40B4-BE49-F238E27FC236}">
                <a16:creationId xmlns:a16="http://schemas.microsoft.com/office/drawing/2014/main" id="{017C4A9E-86BB-1C06-60A1-24CE97D5AB2D}"/>
              </a:ext>
            </a:extLst>
          </p:cNvPr>
          <p:cNvSpPr txBox="1"/>
          <p:nvPr/>
        </p:nvSpPr>
        <p:spPr>
          <a:xfrm>
            <a:off x="5822051" y="3851652"/>
            <a:ext cx="1321904" cy="369332"/>
          </a:xfrm>
          <a:prstGeom prst="rect">
            <a:avLst/>
          </a:prstGeom>
          <a:noFill/>
        </p:spPr>
        <p:txBody>
          <a:bodyPr wrap="square" rtlCol="0">
            <a:spAutoFit/>
          </a:bodyPr>
          <a:lstStyle/>
          <a:p>
            <a:r>
              <a:rPr lang="en-US" dirty="0">
                <a:solidFill>
                  <a:srgbClr val="000000"/>
                </a:solidFill>
              </a:rPr>
              <a:t>2016</a:t>
            </a:r>
            <a:endParaRPr lang="en-IN" dirty="0">
              <a:solidFill>
                <a:srgbClr val="000000"/>
              </a:solidFill>
            </a:endParaRPr>
          </a:p>
        </p:txBody>
      </p:sp>
      <p:sp>
        <p:nvSpPr>
          <p:cNvPr id="26" name="TextBox 25">
            <a:extLst>
              <a:ext uri="{FF2B5EF4-FFF2-40B4-BE49-F238E27FC236}">
                <a16:creationId xmlns:a16="http://schemas.microsoft.com/office/drawing/2014/main" id="{752AEDF5-4DEB-F8A7-8676-3341E9DAF046}"/>
              </a:ext>
            </a:extLst>
          </p:cNvPr>
          <p:cNvSpPr txBox="1"/>
          <p:nvPr/>
        </p:nvSpPr>
        <p:spPr>
          <a:xfrm>
            <a:off x="7485434" y="2712270"/>
            <a:ext cx="914400" cy="369332"/>
          </a:xfrm>
          <a:prstGeom prst="rect">
            <a:avLst/>
          </a:prstGeom>
          <a:noFill/>
        </p:spPr>
        <p:txBody>
          <a:bodyPr wrap="square" rtlCol="0">
            <a:spAutoFit/>
          </a:bodyPr>
          <a:lstStyle/>
          <a:p>
            <a:r>
              <a:rPr lang="en-US" dirty="0">
                <a:solidFill>
                  <a:srgbClr val="000000"/>
                </a:solidFill>
              </a:rPr>
              <a:t>2017</a:t>
            </a:r>
            <a:endParaRPr lang="en-IN" dirty="0">
              <a:solidFill>
                <a:srgbClr val="000000"/>
              </a:solidFill>
            </a:endParaRPr>
          </a:p>
        </p:txBody>
      </p:sp>
      <p:sp>
        <p:nvSpPr>
          <p:cNvPr id="27" name="TextBox 26">
            <a:extLst>
              <a:ext uri="{FF2B5EF4-FFF2-40B4-BE49-F238E27FC236}">
                <a16:creationId xmlns:a16="http://schemas.microsoft.com/office/drawing/2014/main" id="{108DE255-98D2-BE94-109C-09ED45A67172}"/>
              </a:ext>
            </a:extLst>
          </p:cNvPr>
          <p:cNvSpPr txBox="1"/>
          <p:nvPr/>
        </p:nvSpPr>
        <p:spPr>
          <a:xfrm>
            <a:off x="9210853" y="3846965"/>
            <a:ext cx="914400" cy="369332"/>
          </a:xfrm>
          <a:prstGeom prst="rect">
            <a:avLst/>
          </a:prstGeom>
          <a:noFill/>
        </p:spPr>
        <p:txBody>
          <a:bodyPr wrap="square" rtlCol="0">
            <a:spAutoFit/>
          </a:bodyPr>
          <a:lstStyle/>
          <a:p>
            <a:pPr algn="ctr"/>
            <a:r>
              <a:rPr lang="en-US" dirty="0">
                <a:solidFill>
                  <a:srgbClr val="000000"/>
                </a:solidFill>
              </a:rPr>
              <a:t>2021</a:t>
            </a:r>
            <a:endParaRPr lang="en-IN" dirty="0">
              <a:solidFill>
                <a:srgbClr val="000000"/>
              </a:solidFill>
            </a:endParaRPr>
          </a:p>
        </p:txBody>
      </p:sp>
      <p:sp>
        <p:nvSpPr>
          <p:cNvPr id="28" name="TextBox 27">
            <a:extLst>
              <a:ext uri="{FF2B5EF4-FFF2-40B4-BE49-F238E27FC236}">
                <a16:creationId xmlns:a16="http://schemas.microsoft.com/office/drawing/2014/main" id="{73422BA1-77F4-8A77-740F-4922370E7401}"/>
              </a:ext>
            </a:extLst>
          </p:cNvPr>
          <p:cNvSpPr txBox="1"/>
          <p:nvPr/>
        </p:nvSpPr>
        <p:spPr>
          <a:xfrm>
            <a:off x="508390" y="4691846"/>
            <a:ext cx="1245579"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a:solidFill>
                  <a:srgbClr val="000000"/>
                </a:solidFill>
              </a:rPr>
              <a:t>Laid the foundation for Infra Advisors</a:t>
            </a:r>
            <a:endParaRPr lang="en-IN" sz="1600" dirty="0">
              <a:solidFill>
                <a:srgbClr val="000000"/>
              </a:solidFill>
            </a:endParaRPr>
          </a:p>
        </p:txBody>
      </p:sp>
      <p:sp>
        <p:nvSpPr>
          <p:cNvPr id="29" name="TextBox 28">
            <a:extLst>
              <a:ext uri="{FF2B5EF4-FFF2-40B4-BE49-F238E27FC236}">
                <a16:creationId xmlns:a16="http://schemas.microsoft.com/office/drawing/2014/main" id="{AC621A56-2D84-C236-9B8A-84129468DF42}"/>
              </a:ext>
            </a:extLst>
          </p:cNvPr>
          <p:cNvSpPr txBox="1"/>
          <p:nvPr/>
        </p:nvSpPr>
        <p:spPr>
          <a:xfrm>
            <a:off x="2133847" y="705411"/>
            <a:ext cx="1379837" cy="1569660"/>
          </a:xfrm>
          <a:prstGeom prst="rect">
            <a:avLst/>
          </a:prstGeom>
          <a:noFill/>
        </p:spPr>
        <p:txBody>
          <a:bodyPr wrap="square" rtlCol="0">
            <a:spAutoFit/>
          </a:bodyPr>
          <a:lstStyle/>
          <a:p>
            <a:pPr algn="ctr"/>
            <a:r>
              <a:rPr lang="en-US" sz="1600" dirty="0">
                <a:solidFill>
                  <a:srgbClr val="000000"/>
                </a:solidFill>
              </a:rPr>
              <a:t>Ranked top 10 Financial Advisory for Asia Region by </a:t>
            </a:r>
            <a:r>
              <a:rPr lang="en-US" sz="1600" dirty="0">
                <a:solidFill>
                  <a:srgbClr val="000000"/>
                </a:solidFill>
                <a:latin typeface="Calibri"/>
                <a:ea typeface="Calibri"/>
                <a:cs typeface="Calibri"/>
                <a:sym typeface="Calibri"/>
              </a:rPr>
              <a:t>Dealogic for the 2ⁿᵈ time</a:t>
            </a:r>
            <a:r>
              <a:rPr lang="en-US" sz="1600" dirty="0">
                <a:solidFill>
                  <a:srgbClr val="000000"/>
                </a:solidFill>
              </a:rPr>
              <a:t> </a:t>
            </a:r>
            <a:endParaRPr lang="en-IN" sz="1600" dirty="0">
              <a:solidFill>
                <a:srgbClr val="000000"/>
              </a:solidFill>
            </a:endParaRPr>
          </a:p>
        </p:txBody>
      </p:sp>
      <p:sp>
        <p:nvSpPr>
          <p:cNvPr id="30" name="TextBox 29">
            <a:extLst>
              <a:ext uri="{FF2B5EF4-FFF2-40B4-BE49-F238E27FC236}">
                <a16:creationId xmlns:a16="http://schemas.microsoft.com/office/drawing/2014/main" id="{B00BE0FB-7831-4774-93E6-DF1D162D603D}"/>
              </a:ext>
            </a:extLst>
          </p:cNvPr>
          <p:cNvSpPr txBox="1"/>
          <p:nvPr/>
        </p:nvSpPr>
        <p:spPr>
          <a:xfrm>
            <a:off x="3714726" y="4638991"/>
            <a:ext cx="1374055" cy="1569660"/>
          </a:xfrm>
          <a:prstGeom prst="rect">
            <a:avLst/>
          </a:prstGeom>
          <a:noFill/>
        </p:spPr>
        <p:txBody>
          <a:bodyPr wrap="square" rtlCol="0">
            <a:spAutoFit/>
          </a:bodyPr>
          <a:lstStyle/>
          <a:p>
            <a:pPr algn="ctr"/>
            <a:r>
              <a:rPr lang="en-US" sz="1600" dirty="0">
                <a:solidFill>
                  <a:srgbClr val="000000"/>
                </a:solidFill>
              </a:rPr>
              <a:t>Achieved transaction advisory benchmark of Rs. 4,000 crores.</a:t>
            </a:r>
            <a:endParaRPr lang="en-IN" sz="1600" dirty="0">
              <a:solidFill>
                <a:srgbClr val="000000"/>
              </a:solidFill>
            </a:endParaRPr>
          </a:p>
        </p:txBody>
      </p:sp>
      <p:sp>
        <p:nvSpPr>
          <p:cNvPr id="31" name="TextBox 30">
            <a:extLst>
              <a:ext uri="{FF2B5EF4-FFF2-40B4-BE49-F238E27FC236}">
                <a16:creationId xmlns:a16="http://schemas.microsoft.com/office/drawing/2014/main" id="{CF1EC1FB-995D-EBF3-BE9F-31A620ED6C6A}"/>
              </a:ext>
            </a:extLst>
          </p:cNvPr>
          <p:cNvSpPr txBox="1"/>
          <p:nvPr/>
        </p:nvSpPr>
        <p:spPr>
          <a:xfrm>
            <a:off x="5439804" y="690967"/>
            <a:ext cx="1379837" cy="1569660"/>
          </a:xfrm>
          <a:prstGeom prst="rect">
            <a:avLst/>
          </a:prstGeom>
          <a:noFill/>
        </p:spPr>
        <p:txBody>
          <a:bodyPr wrap="square" rtlCol="0">
            <a:spAutoFit/>
          </a:bodyPr>
          <a:lstStyle/>
          <a:p>
            <a:pPr algn="ctr"/>
            <a:r>
              <a:rPr lang="en-US" sz="1600" dirty="0">
                <a:solidFill>
                  <a:srgbClr val="000000"/>
                </a:solidFill>
                <a:latin typeface="Calibri"/>
                <a:ea typeface="Calibri"/>
                <a:cs typeface="Calibri"/>
                <a:sym typeface="Calibri"/>
              </a:rPr>
              <a:t>Completed Financial Closure amounting to Rs. 7,000 Crore</a:t>
            </a:r>
          </a:p>
        </p:txBody>
      </p:sp>
      <p:sp>
        <p:nvSpPr>
          <p:cNvPr id="33" name="TextBox 32">
            <a:extLst>
              <a:ext uri="{FF2B5EF4-FFF2-40B4-BE49-F238E27FC236}">
                <a16:creationId xmlns:a16="http://schemas.microsoft.com/office/drawing/2014/main" id="{DB09B234-52E4-7C72-7C7F-5660EF742140}"/>
              </a:ext>
            </a:extLst>
          </p:cNvPr>
          <p:cNvSpPr txBox="1"/>
          <p:nvPr/>
        </p:nvSpPr>
        <p:spPr>
          <a:xfrm>
            <a:off x="7194234" y="4617233"/>
            <a:ext cx="1374055" cy="1569660"/>
          </a:xfrm>
          <a:prstGeom prst="rect">
            <a:avLst/>
          </a:prstGeom>
          <a:noFill/>
        </p:spPr>
        <p:txBody>
          <a:bodyPr wrap="square" rtlCol="0">
            <a:spAutoFit/>
          </a:bodyPr>
          <a:lstStyle>
            <a:defPPr>
              <a:defRPr lang="en-US"/>
            </a:defPPr>
            <a:lvl1pPr algn="just">
              <a:defRPr sz="1600">
                <a:solidFill>
                  <a:srgbClr val="000000"/>
                </a:solidFill>
                <a:latin typeface="Calibri"/>
                <a:ea typeface="Calibri"/>
                <a:cs typeface="Calibri"/>
              </a:defRPr>
            </a:lvl1pPr>
          </a:lstStyle>
          <a:p>
            <a:pPr algn="ctr"/>
            <a:r>
              <a:rPr lang="en-US" dirty="0"/>
              <a:t>Recognized by Dealogic as top 10 transaction advisory in Asia Pacific</a:t>
            </a:r>
            <a:endParaRPr lang="en-IN" dirty="0"/>
          </a:p>
        </p:txBody>
      </p:sp>
      <p:sp>
        <p:nvSpPr>
          <p:cNvPr id="34" name="TextBox 33">
            <a:extLst>
              <a:ext uri="{FF2B5EF4-FFF2-40B4-BE49-F238E27FC236}">
                <a16:creationId xmlns:a16="http://schemas.microsoft.com/office/drawing/2014/main" id="{B0477D32-9C13-685E-20B4-DE32EFA8680F}"/>
              </a:ext>
            </a:extLst>
          </p:cNvPr>
          <p:cNvSpPr txBox="1"/>
          <p:nvPr/>
        </p:nvSpPr>
        <p:spPr>
          <a:xfrm>
            <a:off x="8745761" y="705411"/>
            <a:ext cx="1379837" cy="1569660"/>
          </a:xfrm>
          <a:prstGeom prst="rect">
            <a:avLst/>
          </a:prstGeom>
          <a:noFill/>
        </p:spPr>
        <p:txBody>
          <a:bodyPr wrap="square" rtlCol="0">
            <a:spAutoFit/>
          </a:bodyPr>
          <a:lstStyle>
            <a:defPPr>
              <a:defRPr lang="en-US"/>
            </a:defPPr>
            <a:lvl1pPr algn="just">
              <a:defRPr sz="1600">
                <a:solidFill>
                  <a:srgbClr val="000000"/>
                </a:solidFill>
                <a:latin typeface="Calibri"/>
                <a:ea typeface="Calibri"/>
                <a:cs typeface="Calibri"/>
              </a:defRPr>
            </a:lvl1pPr>
          </a:lstStyle>
          <a:p>
            <a:pPr algn="ctr"/>
            <a:r>
              <a:rPr lang="en-US" dirty="0">
                <a:sym typeface="Calibri"/>
              </a:rPr>
              <a:t>Completed 1st Monetization Transaction for Road HAM Assets</a:t>
            </a:r>
            <a:endParaRPr lang="en-IN" dirty="0"/>
          </a:p>
        </p:txBody>
      </p:sp>
      <p:sp>
        <p:nvSpPr>
          <p:cNvPr id="35" name="TextBox 34">
            <a:extLst>
              <a:ext uri="{FF2B5EF4-FFF2-40B4-BE49-F238E27FC236}">
                <a16:creationId xmlns:a16="http://schemas.microsoft.com/office/drawing/2014/main" id="{0D852E8E-EA76-E07C-CCA9-488BEF01745B}"/>
              </a:ext>
            </a:extLst>
          </p:cNvPr>
          <p:cNvSpPr txBox="1"/>
          <p:nvPr/>
        </p:nvSpPr>
        <p:spPr>
          <a:xfrm>
            <a:off x="10460119" y="4644310"/>
            <a:ext cx="1374055" cy="1569660"/>
          </a:xfrm>
          <a:prstGeom prst="rect">
            <a:avLst/>
          </a:prstGeom>
          <a:noFill/>
        </p:spPr>
        <p:txBody>
          <a:bodyPr wrap="square" rtlCol="0">
            <a:spAutoFit/>
          </a:bodyPr>
          <a:lstStyle/>
          <a:p>
            <a:pPr algn="ctr"/>
            <a:r>
              <a:rPr lang="en-US" sz="1600" dirty="0">
                <a:solidFill>
                  <a:srgbClr val="000000"/>
                </a:solidFill>
                <a:latin typeface="Calibri"/>
                <a:ea typeface="Calibri"/>
                <a:cs typeface="Calibri"/>
                <a:sym typeface="Calibri"/>
              </a:rPr>
              <a:t>2ⁿᵈ in Global Advisors Rankings for Project Finance by </a:t>
            </a:r>
            <a:r>
              <a:rPr lang="en-US" sz="1600" dirty="0" err="1">
                <a:solidFill>
                  <a:srgbClr val="000000"/>
                </a:solidFill>
                <a:latin typeface="Calibri"/>
                <a:ea typeface="Calibri"/>
                <a:cs typeface="Calibri"/>
                <a:sym typeface="Calibri"/>
              </a:rPr>
              <a:t>Infralogic</a:t>
            </a:r>
            <a:r>
              <a:rPr lang="en-US" sz="1600" dirty="0">
                <a:solidFill>
                  <a:srgbClr val="000000"/>
                </a:solidFill>
                <a:latin typeface="Calibri"/>
                <a:ea typeface="Calibri"/>
                <a:cs typeface="Calibri"/>
                <a:sym typeface="Calibri"/>
              </a:rPr>
              <a:t> </a:t>
            </a:r>
            <a:endParaRPr lang="en-US" sz="1600" dirty="0"/>
          </a:p>
        </p:txBody>
      </p:sp>
      <p:sp>
        <p:nvSpPr>
          <p:cNvPr id="37" name="Flowchart: Connector 36">
            <a:extLst>
              <a:ext uri="{FF2B5EF4-FFF2-40B4-BE49-F238E27FC236}">
                <a16:creationId xmlns:a16="http://schemas.microsoft.com/office/drawing/2014/main" id="{F2667C1D-93C2-44B7-8100-E7F203F077FE}"/>
              </a:ext>
            </a:extLst>
          </p:cNvPr>
          <p:cNvSpPr/>
          <p:nvPr/>
        </p:nvSpPr>
        <p:spPr>
          <a:xfrm>
            <a:off x="2572551" y="3333574"/>
            <a:ext cx="224725" cy="206231"/>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Flowchart: Connector 42">
            <a:extLst>
              <a:ext uri="{FF2B5EF4-FFF2-40B4-BE49-F238E27FC236}">
                <a16:creationId xmlns:a16="http://schemas.microsoft.com/office/drawing/2014/main" id="{798DE8E4-01D3-304F-76C6-18F4139B540C}"/>
              </a:ext>
            </a:extLst>
          </p:cNvPr>
          <p:cNvSpPr/>
          <p:nvPr/>
        </p:nvSpPr>
        <p:spPr>
          <a:xfrm>
            <a:off x="945978" y="3258196"/>
            <a:ext cx="380784" cy="410369"/>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44" name="Flowchart: Connector 43">
            <a:extLst>
              <a:ext uri="{FF2B5EF4-FFF2-40B4-BE49-F238E27FC236}">
                <a16:creationId xmlns:a16="http://schemas.microsoft.com/office/drawing/2014/main" id="{32A62160-983C-CB81-17C9-4622A7B94EDF}"/>
              </a:ext>
            </a:extLst>
          </p:cNvPr>
          <p:cNvSpPr/>
          <p:nvPr/>
        </p:nvSpPr>
        <p:spPr>
          <a:xfrm>
            <a:off x="1018818" y="3363742"/>
            <a:ext cx="224725" cy="206231"/>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5" name="Flowchart: Connector 44">
            <a:extLst>
              <a:ext uri="{FF2B5EF4-FFF2-40B4-BE49-F238E27FC236}">
                <a16:creationId xmlns:a16="http://schemas.microsoft.com/office/drawing/2014/main" id="{F1E8E0CA-56AB-3588-FBDD-93BD74F5527B}"/>
              </a:ext>
            </a:extLst>
          </p:cNvPr>
          <p:cNvSpPr/>
          <p:nvPr/>
        </p:nvSpPr>
        <p:spPr>
          <a:xfrm>
            <a:off x="2551782" y="3231502"/>
            <a:ext cx="380784" cy="410369"/>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46" name="Flowchart: Connector 45">
            <a:extLst>
              <a:ext uri="{FF2B5EF4-FFF2-40B4-BE49-F238E27FC236}">
                <a16:creationId xmlns:a16="http://schemas.microsoft.com/office/drawing/2014/main" id="{58995A97-FAA2-6921-0108-965FF03C415C}"/>
              </a:ext>
            </a:extLst>
          </p:cNvPr>
          <p:cNvSpPr/>
          <p:nvPr/>
        </p:nvSpPr>
        <p:spPr>
          <a:xfrm>
            <a:off x="4204253" y="3232637"/>
            <a:ext cx="380784" cy="410369"/>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48" name="Flowchart: Connector 47">
            <a:extLst>
              <a:ext uri="{FF2B5EF4-FFF2-40B4-BE49-F238E27FC236}">
                <a16:creationId xmlns:a16="http://schemas.microsoft.com/office/drawing/2014/main" id="{2411F2B3-7CCF-8F5C-5CDB-418F01DEDC16}"/>
              </a:ext>
            </a:extLst>
          </p:cNvPr>
          <p:cNvSpPr/>
          <p:nvPr/>
        </p:nvSpPr>
        <p:spPr>
          <a:xfrm>
            <a:off x="5958398" y="3228618"/>
            <a:ext cx="380784" cy="410369"/>
          </a:xfrm>
          <a:prstGeom prst="flowChartConnector">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49" name="Flowchart: Connector 48">
            <a:extLst>
              <a:ext uri="{FF2B5EF4-FFF2-40B4-BE49-F238E27FC236}">
                <a16:creationId xmlns:a16="http://schemas.microsoft.com/office/drawing/2014/main" id="{61CEE3EF-C66E-BC17-8E54-CA3ADA018DCB}"/>
              </a:ext>
            </a:extLst>
          </p:cNvPr>
          <p:cNvSpPr/>
          <p:nvPr/>
        </p:nvSpPr>
        <p:spPr>
          <a:xfrm>
            <a:off x="7639880" y="3228618"/>
            <a:ext cx="380784" cy="410369"/>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0" name="Flowchart: Connector 49">
            <a:extLst>
              <a:ext uri="{FF2B5EF4-FFF2-40B4-BE49-F238E27FC236}">
                <a16:creationId xmlns:a16="http://schemas.microsoft.com/office/drawing/2014/main" id="{0C02018D-BC80-8261-C3D2-08BBA225B3D4}"/>
              </a:ext>
            </a:extLst>
          </p:cNvPr>
          <p:cNvSpPr/>
          <p:nvPr/>
        </p:nvSpPr>
        <p:spPr>
          <a:xfrm>
            <a:off x="9285826" y="3228618"/>
            <a:ext cx="380784" cy="410369"/>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1" name="Flowchart: Connector 50">
            <a:extLst>
              <a:ext uri="{FF2B5EF4-FFF2-40B4-BE49-F238E27FC236}">
                <a16:creationId xmlns:a16="http://schemas.microsoft.com/office/drawing/2014/main" id="{4E594B89-BA7E-A693-881B-E7468B17B190}"/>
              </a:ext>
            </a:extLst>
          </p:cNvPr>
          <p:cNvSpPr/>
          <p:nvPr/>
        </p:nvSpPr>
        <p:spPr>
          <a:xfrm>
            <a:off x="10961946" y="3198632"/>
            <a:ext cx="380784" cy="410369"/>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p>
        </p:txBody>
      </p:sp>
      <p:sp>
        <p:nvSpPr>
          <p:cNvPr id="52" name="Flowchart: Connector 51">
            <a:extLst>
              <a:ext uri="{FF2B5EF4-FFF2-40B4-BE49-F238E27FC236}">
                <a16:creationId xmlns:a16="http://schemas.microsoft.com/office/drawing/2014/main" id="{89C4B4AB-45FB-388A-D016-74C27567B475}"/>
              </a:ext>
            </a:extLst>
          </p:cNvPr>
          <p:cNvSpPr/>
          <p:nvPr/>
        </p:nvSpPr>
        <p:spPr>
          <a:xfrm>
            <a:off x="2637964" y="3330686"/>
            <a:ext cx="224725" cy="206231"/>
          </a:xfrm>
          <a:prstGeom prst="flowChartConnector">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3" name="Flowchart: Connector 52">
            <a:extLst>
              <a:ext uri="{FF2B5EF4-FFF2-40B4-BE49-F238E27FC236}">
                <a16:creationId xmlns:a16="http://schemas.microsoft.com/office/drawing/2014/main" id="{FA6D182B-8EBD-DE61-2585-313922BC8E22}"/>
              </a:ext>
            </a:extLst>
          </p:cNvPr>
          <p:cNvSpPr/>
          <p:nvPr/>
        </p:nvSpPr>
        <p:spPr>
          <a:xfrm>
            <a:off x="4287280" y="3336873"/>
            <a:ext cx="224725" cy="206231"/>
          </a:xfrm>
          <a:prstGeom prst="flowChartConnector">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4" name="Flowchart: Connector 53">
            <a:extLst>
              <a:ext uri="{FF2B5EF4-FFF2-40B4-BE49-F238E27FC236}">
                <a16:creationId xmlns:a16="http://schemas.microsoft.com/office/drawing/2014/main" id="{CA71A9C0-D319-90A7-BE2B-BB755B429BD7}"/>
              </a:ext>
            </a:extLst>
          </p:cNvPr>
          <p:cNvSpPr/>
          <p:nvPr/>
        </p:nvSpPr>
        <p:spPr>
          <a:xfrm>
            <a:off x="6036426" y="3330686"/>
            <a:ext cx="224725" cy="206231"/>
          </a:xfrm>
          <a:prstGeom prst="flowChartConnector">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5" name="Flowchart: Connector 54">
            <a:extLst>
              <a:ext uri="{FF2B5EF4-FFF2-40B4-BE49-F238E27FC236}">
                <a16:creationId xmlns:a16="http://schemas.microsoft.com/office/drawing/2014/main" id="{379B790C-4C4C-3C84-2149-94AC956769BC}"/>
              </a:ext>
            </a:extLst>
          </p:cNvPr>
          <p:cNvSpPr/>
          <p:nvPr/>
        </p:nvSpPr>
        <p:spPr>
          <a:xfrm>
            <a:off x="7717909" y="3333572"/>
            <a:ext cx="224725" cy="206231"/>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Flowchart: Connector 55">
            <a:extLst>
              <a:ext uri="{FF2B5EF4-FFF2-40B4-BE49-F238E27FC236}">
                <a16:creationId xmlns:a16="http://schemas.microsoft.com/office/drawing/2014/main" id="{8851729F-5066-54E0-AF13-2E874C0A433F}"/>
              </a:ext>
            </a:extLst>
          </p:cNvPr>
          <p:cNvSpPr/>
          <p:nvPr/>
        </p:nvSpPr>
        <p:spPr>
          <a:xfrm>
            <a:off x="9363856" y="3325884"/>
            <a:ext cx="224725" cy="206231"/>
          </a:xfrm>
          <a:prstGeom prst="flowChartConnec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Flowchart: Connector 56">
            <a:extLst>
              <a:ext uri="{FF2B5EF4-FFF2-40B4-BE49-F238E27FC236}">
                <a16:creationId xmlns:a16="http://schemas.microsoft.com/office/drawing/2014/main" id="{2ABA080F-8051-AFC8-542A-82D7FA43CF02}"/>
              </a:ext>
            </a:extLst>
          </p:cNvPr>
          <p:cNvSpPr/>
          <p:nvPr/>
        </p:nvSpPr>
        <p:spPr>
          <a:xfrm>
            <a:off x="11044942" y="3279384"/>
            <a:ext cx="224725" cy="206231"/>
          </a:xfrm>
          <a:prstGeom prst="flowChartConnector">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Arc 57">
            <a:extLst>
              <a:ext uri="{FF2B5EF4-FFF2-40B4-BE49-F238E27FC236}">
                <a16:creationId xmlns:a16="http://schemas.microsoft.com/office/drawing/2014/main" id="{20468A71-A09C-0822-E6D2-D73DD5796BB4}"/>
              </a:ext>
            </a:extLst>
          </p:cNvPr>
          <p:cNvSpPr/>
          <p:nvPr/>
        </p:nvSpPr>
        <p:spPr>
          <a:xfrm rot="10800000">
            <a:off x="791622" y="3072617"/>
            <a:ext cx="1100152" cy="788002"/>
          </a:xfrm>
          <a:prstGeom prst="arc">
            <a:avLst>
              <a:gd name="adj1" fmla="val 17895051"/>
              <a:gd name="adj2" fmla="val 0"/>
            </a:avLst>
          </a:prstGeom>
          <a:ln>
            <a:solidFill>
              <a:srgbClr val="00B0F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p>
        </p:txBody>
      </p:sp>
      <p:cxnSp>
        <p:nvCxnSpPr>
          <p:cNvPr id="60" name="Straight Connector 59">
            <a:extLst>
              <a:ext uri="{FF2B5EF4-FFF2-40B4-BE49-F238E27FC236}">
                <a16:creationId xmlns:a16="http://schemas.microsoft.com/office/drawing/2014/main" id="{4F4AA973-B085-9519-C2F1-20806DDD5C7C}"/>
              </a:ext>
            </a:extLst>
          </p:cNvPr>
          <p:cNvCxnSpPr>
            <a:stCxn id="43" idx="4"/>
          </p:cNvCxnSpPr>
          <p:nvPr/>
        </p:nvCxnSpPr>
        <p:spPr>
          <a:xfrm flipH="1">
            <a:off x="1131180" y="3668565"/>
            <a:ext cx="5190" cy="824016"/>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61" name="Flowchart: Connector 60">
            <a:extLst>
              <a:ext uri="{FF2B5EF4-FFF2-40B4-BE49-F238E27FC236}">
                <a16:creationId xmlns:a16="http://schemas.microsoft.com/office/drawing/2014/main" id="{0FDCAA64-D8E8-295B-7B90-D0E3DEFE5E49}"/>
              </a:ext>
            </a:extLst>
          </p:cNvPr>
          <p:cNvSpPr/>
          <p:nvPr/>
        </p:nvSpPr>
        <p:spPr>
          <a:xfrm>
            <a:off x="1074999" y="4488088"/>
            <a:ext cx="112362" cy="150903"/>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2" name="Arc 61">
            <a:extLst>
              <a:ext uri="{FF2B5EF4-FFF2-40B4-BE49-F238E27FC236}">
                <a16:creationId xmlns:a16="http://schemas.microsoft.com/office/drawing/2014/main" id="{DADDD5C4-DEC5-9932-F444-4098BC182FC9}"/>
              </a:ext>
            </a:extLst>
          </p:cNvPr>
          <p:cNvSpPr/>
          <p:nvPr/>
        </p:nvSpPr>
        <p:spPr>
          <a:xfrm rot="682472">
            <a:off x="1951996" y="2969741"/>
            <a:ext cx="1100152" cy="788002"/>
          </a:xfrm>
          <a:prstGeom prst="arc">
            <a:avLst>
              <a:gd name="adj1" fmla="val 17714942"/>
              <a:gd name="adj2" fmla="val 0"/>
            </a:avLst>
          </a:prstGeom>
          <a:ln>
            <a:solidFill>
              <a:srgbClr val="FFC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dirty="0"/>
          </a:p>
        </p:txBody>
      </p:sp>
      <p:cxnSp>
        <p:nvCxnSpPr>
          <p:cNvPr id="63" name="Straight Connector 62">
            <a:extLst>
              <a:ext uri="{FF2B5EF4-FFF2-40B4-BE49-F238E27FC236}">
                <a16:creationId xmlns:a16="http://schemas.microsoft.com/office/drawing/2014/main" id="{637848A3-BCD2-9C1D-62E6-84B62DBB010F}"/>
              </a:ext>
            </a:extLst>
          </p:cNvPr>
          <p:cNvCxnSpPr/>
          <p:nvPr/>
        </p:nvCxnSpPr>
        <p:spPr>
          <a:xfrm flipH="1">
            <a:off x="2739275" y="2415476"/>
            <a:ext cx="5190" cy="824016"/>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64" name="Flowchart: Connector 63">
            <a:extLst>
              <a:ext uri="{FF2B5EF4-FFF2-40B4-BE49-F238E27FC236}">
                <a16:creationId xmlns:a16="http://schemas.microsoft.com/office/drawing/2014/main" id="{64632978-BCF2-5C35-5B18-567CDE65271D}"/>
              </a:ext>
            </a:extLst>
          </p:cNvPr>
          <p:cNvSpPr/>
          <p:nvPr/>
        </p:nvSpPr>
        <p:spPr>
          <a:xfrm>
            <a:off x="2694146" y="2340779"/>
            <a:ext cx="112362" cy="150903"/>
          </a:xfrm>
          <a:prstGeom prst="flowChartConnector">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5" name="Arc 64">
            <a:extLst>
              <a:ext uri="{FF2B5EF4-FFF2-40B4-BE49-F238E27FC236}">
                <a16:creationId xmlns:a16="http://schemas.microsoft.com/office/drawing/2014/main" id="{27095D6A-FA7C-3BD0-A8A7-195F9A414BDF}"/>
              </a:ext>
            </a:extLst>
          </p:cNvPr>
          <p:cNvSpPr/>
          <p:nvPr/>
        </p:nvSpPr>
        <p:spPr>
          <a:xfrm rot="11078320">
            <a:off x="4059592" y="3091614"/>
            <a:ext cx="1100152" cy="788002"/>
          </a:xfrm>
          <a:prstGeom prst="arc">
            <a:avLst>
              <a:gd name="adj1" fmla="val 17714942"/>
              <a:gd name="adj2" fmla="val 0"/>
            </a:avLst>
          </a:prstGeom>
          <a:ln>
            <a:solidFill>
              <a:srgbClr val="C0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dirty="0"/>
          </a:p>
        </p:txBody>
      </p:sp>
      <p:cxnSp>
        <p:nvCxnSpPr>
          <p:cNvPr id="66" name="Straight Connector 65">
            <a:extLst>
              <a:ext uri="{FF2B5EF4-FFF2-40B4-BE49-F238E27FC236}">
                <a16:creationId xmlns:a16="http://schemas.microsoft.com/office/drawing/2014/main" id="{622818F0-9080-A3D2-BA86-F03DD9AE008B}"/>
              </a:ext>
            </a:extLst>
          </p:cNvPr>
          <p:cNvCxnSpPr/>
          <p:nvPr/>
        </p:nvCxnSpPr>
        <p:spPr>
          <a:xfrm flipH="1">
            <a:off x="4396564" y="3650556"/>
            <a:ext cx="5190" cy="824016"/>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67" name="Flowchart: Connector 66">
            <a:extLst>
              <a:ext uri="{FF2B5EF4-FFF2-40B4-BE49-F238E27FC236}">
                <a16:creationId xmlns:a16="http://schemas.microsoft.com/office/drawing/2014/main" id="{B5361CA9-B85A-CFA6-9490-1E5424DCC082}"/>
              </a:ext>
            </a:extLst>
          </p:cNvPr>
          <p:cNvSpPr/>
          <p:nvPr/>
        </p:nvSpPr>
        <p:spPr>
          <a:xfrm>
            <a:off x="4338464" y="4432723"/>
            <a:ext cx="112362" cy="150903"/>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8" name="Arc 67">
            <a:extLst>
              <a:ext uri="{FF2B5EF4-FFF2-40B4-BE49-F238E27FC236}">
                <a16:creationId xmlns:a16="http://schemas.microsoft.com/office/drawing/2014/main" id="{6E8C67E5-CFE1-3E69-AF82-77E24B6FC24A}"/>
              </a:ext>
            </a:extLst>
          </p:cNvPr>
          <p:cNvSpPr/>
          <p:nvPr/>
        </p:nvSpPr>
        <p:spPr>
          <a:xfrm rot="11078320">
            <a:off x="7476717" y="3069380"/>
            <a:ext cx="1100152" cy="788002"/>
          </a:xfrm>
          <a:prstGeom prst="arc">
            <a:avLst>
              <a:gd name="adj1" fmla="val 17714942"/>
              <a:gd name="adj2" fmla="val 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dirty="0"/>
          </a:p>
        </p:txBody>
      </p:sp>
      <p:sp>
        <p:nvSpPr>
          <p:cNvPr id="69" name="Arc 68">
            <a:extLst>
              <a:ext uri="{FF2B5EF4-FFF2-40B4-BE49-F238E27FC236}">
                <a16:creationId xmlns:a16="http://schemas.microsoft.com/office/drawing/2014/main" id="{30965507-7029-4B6B-47C3-8F9F3A0E928B}"/>
              </a:ext>
            </a:extLst>
          </p:cNvPr>
          <p:cNvSpPr/>
          <p:nvPr/>
        </p:nvSpPr>
        <p:spPr>
          <a:xfrm rot="11078320">
            <a:off x="10800746" y="3047359"/>
            <a:ext cx="1100152" cy="788002"/>
          </a:xfrm>
          <a:prstGeom prst="arc">
            <a:avLst>
              <a:gd name="adj1" fmla="val 17714942"/>
              <a:gd name="adj2" fmla="val 0"/>
            </a:avLst>
          </a:prstGeom>
          <a:ln>
            <a:solidFill>
              <a:srgbClr val="0070C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dirty="0"/>
          </a:p>
        </p:txBody>
      </p:sp>
      <p:cxnSp>
        <p:nvCxnSpPr>
          <p:cNvPr id="71" name="Straight Connector 70">
            <a:extLst>
              <a:ext uri="{FF2B5EF4-FFF2-40B4-BE49-F238E27FC236}">
                <a16:creationId xmlns:a16="http://schemas.microsoft.com/office/drawing/2014/main" id="{155F836D-BB40-E72A-44A5-3AF2206AB2F6}"/>
              </a:ext>
            </a:extLst>
          </p:cNvPr>
          <p:cNvCxnSpPr/>
          <p:nvPr/>
        </p:nvCxnSpPr>
        <p:spPr>
          <a:xfrm flipH="1">
            <a:off x="7825081" y="3635387"/>
            <a:ext cx="5190" cy="824016"/>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0C73D504-9904-F93A-AC83-04E2B5F25D1B}"/>
              </a:ext>
            </a:extLst>
          </p:cNvPr>
          <p:cNvCxnSpPr/>
          <p:nvPr/>
        </p:nvCxnSpPr>
        <p:spPr>
          <a:xfrm flipH="1">
            <a:off x="9466345" y="2407073"/>
            <a:ext cx="5190" cy="824016"/>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6856B16E-C988-E492-4F3C-DDBC8ED41A3D}"/>
              </a:ext>
            </a:extLst>
          </p:cNvPr>
          <p:cNvCxnSpPr/>
          <p:nvPr/>
        </p:nvCxnSpPr>
        <p:spPr>
          <a:xfrm flipH="1">
            <a:off x="11147147" y="3616102"/>
            <a:ext cx="5190" cy="824016"/>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74" name="Flowchart: Connector 73">
            <a:extLst>
              <a:ext uri="{FF2B5EF4-FFF2-40B4-BE49-F238E27FC236}">
                <a16:creationId xmlns:a16="http://schemas.microsoft.com/office/drawing/2014/main" id="{F0BE6415-FF35-F99C-6086-F589F8CE24F4}"/>
              </a:ext>
            </a:extLst>
          </p:cNvPr>
          <p:cNvSpPr/>
          <p:nvPr/>
        </p:nvSpPr>
        <p:spPr>
          <a:xfrm>
            <a:off x="6092607" y="2264573"/>
            <a:ext cx="112362" cy="150903"/>
          </a:xfrm>
          <a:prstGeom prst="flowChartConnector">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5" name="Flowchart: Connector 74">
            <a:extLst>
              <a:ext uri="{FF2B5EF4-FFF2-40B4-BE49-F238E27FC236}">
                <a16:creationId xmlns:a16="http://schemas.microsoft.com/office/drawing/2014/main" id="{1D6339B3-344C-84FC-D273-A62EEA2ACAC0}"/>
              </a:ext>
            </a:extLst>
          </p:cNvPr>
          <p:cNvSpPr/>
          <p:nvPr/>
        </p:nvSpPr>
        <p:spPr>
          <a:xfrm>
            <a:off x="7768900" y="4447736"/>
            <a:ext cx="112362" cy="150903"/>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6" name="Flowchart: Connector 75">
            <a:extLst>
              <a:ext uri="{FF2B5EF4-FFF2-40B4-BE49-F238E27FC236}">
                <a16:creationId xmlns:a16="http://schemas.microsoft.com/office/drawing/2014/main" id="{76B52707-C34D-B437-5D1A-E5E62B948731}"/>
              </a:ext>
            </a:extLst>
          </p:cNvPr>
          <p:cNvSpPr/>
          <p:nvPr/>
        </p:nvSpPr>
        <p:spPr>
          <a:xfrm>
            <a:off x="9420037" y="2278543"/>
            <a:ext cx="112362" cy="150903"/>
          </a:xfrm>
          <a:prstGeom prst="flowChartConnec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7" name="Flowchart: Connector 76">
            <a:extLst>
              <a:ext uri="{FF2B5EF4-FFF2-40B4-BE49-F238E27FC236}">
                <a16:creationId xmlns:a16="http://schemas.microsoft.com/office/drawing/2014/main" id="{53EE925E-91D9-81A6-5457-736589D9F684}"/>
              </a:ext>
            </a:extLst>
          </p:cNvPr>
          <p:cNvSpPr/>
          <p:nvPr/>
        </p:nvSpPr>
        <p:spPr>
          <a:xfrm>
            <a:off x="11101124" y="4426978"/>
            <a:ext cx="112362" cy="150903"/>
          </a:xfrm>
          <a:prstGeom prst="flowChartConnector">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8" name="Arc 77">
            <a:extLst>
              <a:ext uri="{FF2B5EF4-FFF2-40B4-BE49-F238E27FC236}">
                <a16:creationId xmlns:a16="http://schemas.microsoft.com/office/drawing/2014/main" id="{A62B884F-504F-D796-5C64-EF15BF1AE89D}"/>
              </a:ext>
            </a:extLst>
          </p:cNvPr>
          <p:cNvSpPr/>
          <p:nvPr/>
        </p:nvSpPr>
        <p:spPr>
          <a:xfrm rot="495542">
            <a:off x="5387046" y="2953491"/>
            <a:ext cx="1100152" cy="788002"/>
          </a:xfrm>
          <a:prstGeom prst="arc">
            <a:avLst>
              <a:gd name="adj1" fmla="val 17714942"/>
              <a:gd name="adj2" fmla="val 0"/>
            </a:avLst>
          </a:prstGeom>
          <a:ln>
            <a:solidFill>
              <a:srgbClr val="00206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dirty="0"/>
          </a:p>
        </p:txBody>
      </p:sp>
      <p:sp>
        <p:nvSpPr>
          <p:cNvPr id="79" name="Arc 78">
            <a:extLst>
              <a:ext uri="{FF2B5EF4-FFF2-40B4-BE49-F238E27FC236}">
                <a16:creationId xmlns:a16="http://schemas.microsoft.com/office/drawing/2014/main" id="{22757254-1C8B-CBC3-24DC-47F593B858FC}"/>
              </a:ext>
            </a:extLst>
          </p:cNvPr>
          <p:cNvSpPr/>
          <p:nvPr/>
        </p:nvSpPr>
        <p:spPr>
          <a:xfrm rot="495542">
            <a:off x="8703846" y="2936685"/>
            <a:ext cx="1100152" cy="788002"/>
          </a:xfrm>
          <a:prstGeom prst="arc">
            <a:avLst>
              <a:gd name="adj1" fmla="val 17714942"/>
              <a:gd name="adj2" fmla="val 0"/>
            </a:avLst>
          </a:prstGeom>
          <a:ln>
            <a:solidFill>
              <a:srgbClr val="7030A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dirty="0"/>
          </a:p>
        </p:txBody>
      </p:sp>
      <p:cxnSp>
        <p:nvCxnSpPr>
          <p:cNvPr id="82" name="Straight Connector 81">
            <a:extLst>
              <a:ext uri="{FF2B5EF4-FFF2-40B4-BE49-F238E27FC236}">
                <a16:creationId xmlns:a16="http://schemas.microsoft.com/office/drawing/2014/main" id="{D21B484F-8350-8911-9D75-229EAA577154}"/>
              </a:ext>
            </a:extLst>
          </p:cNvPr>
          <p:cNvCxnSpPr/>
          <p:nvPr/>
        </p:nvCxnSpPr>
        <p:spPr>
          <a:xfrm flipH="1">
            <a:off x="6141176" y="2395827"/>
            <a:ext cx="5190" cy="82401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F224E5DC-AE60-7191-41B1-6DCCBCF00AA1}"/>
              </a:ext>
            </a:extLst>
          </p:cNvPr>
          <p:cNvSpPr txBox="1">
            <a:spLocks/>
          </p:cNvSpPr>
          <p:nvPr/>
        </p:nvSpPr>
        <p:spPr>
          <a:xfrm>
            <a:off x="85629" y="177456"/>
            <a:ext cx="10736259" cy="359224"/>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a:spcBef>
                <a:spcPts val="0"/>
              </a:spcBef>
            </a:pPr>
            <a:r>
              <a:rPr lang="en-IN" sz="2800" b="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800" b="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US" sz="2800" b="0" dirty="0">
                <a:solidFill>
                  <a:srgbClr val="C00000"/>
                </a:solidFill>
                <a:latin typeface="Bahnschrift Light Condensed" panose="020B0502040204020203" pitchFamily="34" charset="0"/>
                <a:cs typeface="Dreaming Outloud Script Pro" panose="020B0604020202020204" pitchFamily="66" charset="0"/>
              </a:rPr>
              <a:t>Business Trajectory</a:t>
            </a:r>
            <a:endParaRPr lang="en-IN" sz="2800" b="0" dirty="0">
              <a:solidFill>
                <a:srgbClr val="C00000"/>
              </a:solidFill>
              <a:latin typeface="Bahnschrift Light Condensed" panose="020B0502040204020203" pitchFamily="34" charset="0"/>
              <a:cs typeface="Dreaming Outloud Script Pro" panose="020B0604020202020204" pitchFamily="66" charset="0"/>
            </a:endParaRPr>
          </a:p>
        </p:txBody>
      </p:sp>
      <p:sp>
        <p:nvSpPr>
          <p:cNvPr id="4" name="TextBox 3">
            <a:extLst>
              <a:ext uri="{FF2B5EF4-FFF2-40B4-BE49-F238E27FC236}">
                <a16:creationId xmlns:a16="http://schemas.microsoft.com/office/drawing/2014/main" id="{0A7CEF8D-723D-E994-A5A1-6DE3870B66D2}"/>
              </a:ext>
            </a:extLst>
          </p:cNvPr>
          <p:cNvSpPr txBox="1"/>
          <p:nvPr/>
        </p:nvSpPr>
        <p:spPr>
          <a:xfrm>
            <a:off x="10805413" y="2680956"/>
            <a:ext cx="914400" cy="369332"/>
          </a:xfrm>
          <a:prstGeom prst="rect">
            <a:avLst/>
          </a:prstGeom>
          <a:noFill/>
        </p:spPr>
        <p:txBody>
          <a:bodyPr wrap="square" rtlCol="0">
            <a:spAutoFit/>
          </a:bodyPr>
          <a:lstStyle/>
          <a:p>
            <a:pPr algn="ctr"/>
            <a:r>
              <a:rPr lang="en-US" dirty="0">
                <a:solidFill>
                  <a:srgbClr val="000000"/>
                </a:solidFill>
              </a:rPr>
              <a:t>2022</a:t>
            </a:r>
            <a:endParaRPr lang="en-IN" dirty="0">
              <a:solidFill>
                <a:srgbClr val="000000"/>
              </a:solidFill>
            </a:endParaRPr>
          </a:p>
        </p:txBody>
      </p:sp>
    </p:spTree>
    <p:extLst>
      <p:ext uri="{BB962C8B-B14F-4D97-AF65-F5344CB8AC3E}">
        <p14:creationId xmlns:p14="http://schemas.microsoft.com/office/powerpoint/2010/main" val="2693417603"/>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6B65F6-4DE5-2477-C0DB-0BF5C0ED83A6}"/>
              </a:ext>
            </a:extLst>
          </p:cNvPr>
          <p:cNvSpPr>
            <a:spLocks noGrp="1"/>
          </p:cNvSpPr>
          <p:nvPr>
            <p:ph type="sldNum" idx="12"/>
          </p:nvPr>
        </p:nvSpPr>
        <p:spPr/>
        <p:txBody>
          <a:bodyPr anchor="ctr"/>
          <a:lstStyle/>
          <a:p>
            <a:pPr algn="ctr"/>
            <a:fld id="{9987379D-9607-48BE-ABA9-48EDC5F121D1}" type="slidenum">
              <a:rPr lang="en-IN" sz="1200" smtClean="0"/>
              <a:pPr algn="ctr"/>
              <a:t>8</a:t>
            </a:fld>
            <a:endParaRPr lang="en-IN" sz="1200" dirty="0"/>
          </a:p>
        </p:txBody>
      </p:sp>
      <p:cxnSp>
        <p:nvCxnSpPr>
          <p:cNvPr id="5" name="Straight Connector 4">
            <a:extLst>
              <a:ext uri="{FF2B5EF4-FFF2-40B4-BE49-F238E27FC236}">
                <a16:creationId xmlns:a16="http://schemas.microsoft.com/office/drawing/2014/main" id="{1548C60E-AFC3-A72F-B426-1523B8FFCAA8}"/>
              </a:ext>
            </a:extLst>
          </p:cNvPr>
          <p:cNvCxnSpPr>
            <a:cxnSpLocks/>
          </p:cNvCxnSpPr>
          <p:nvPr/>
        </p:nvCxnSpPr>
        <p:spPr>
          <a:xfrm>
            <a:off x="747252" y="3503710"/>
            <a:ext cx="1012722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Arrow: Chevron 8">
            <a:extLst>
              <a:ext uri="{FF2B5EF4-FFF2-40B4-BE49-F238E27FC236}">
                <a16:creationId xmlns:a16="http://schemas.microsoft.com/office/drawing/2014/main" id="{BCA7BA94-0160-6CC4-6733-BF4A161840A2}"/>
              </a:ext>
            </a:extLst>
          </p:cNvPr>
          <p:cNvSpPr/>
          <p:nvPr/>
        </p:nvSpPr>
        <p:spPr>
          <a:xfrm>
            <a:off x="10859729" y="3423823"/>
            <a:ext cx="88490" cy="159774"/>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0" name="Flowchart: Connector 9">
            <a:extLst>
              <a:ext uri="{FF2B5EF4-FFF2-40B4-BE49-F238E27FC236}">
                <a16:creationId xmlns:a16="http://schemas.microsoft.com/office/drawing/2014/main" id="{1F573271-E7FA-6ABC-D295-E683901D0178}"/>
              </a:ext>
            </a:extLst>
          </p:cNvPr>
          <p:cNvSpPr/>
          <p:nvPr/>
        </p:nvSpPr>
        <p:spPr>
          <a:xfrm>
            <a:off x="865238" y="3423824"/>
            <a:ext cx="186813" cy="159770"/>
          </a:xfrm>
          <a:prstGeom prst="flowChartConnector">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2" name="Straight Connector 11">
            <a:extLst>
              <a:ext uri="{FF2B5EF4-FFF2-40B4-BE49-F238E27FC236}">
                <a16:creationId xmlns:a16="http://schemas.microsoft.com/office/drawing/2014/main" id="{7E3705BE-9D6B-C04F-9E23-AC200744F60C}"/>
              </a:ext>
            </a:extLst>
          </p:cNvPr>
          <p:cNvCxnSpPr/>
          <p:nvPr/>
        </p:nvCxnSpPr>
        <p:spPr>
          <a:xfrm>
            <a:off x="958645" y="3760578"/>
            <a:ext cx="0" cy="1463040"/>
          </a:xfrm>
          <a:prstGeom prst="line">
            <a:avLst/>
          </a:prstGeom>
          <a:ln/>
        </p:spPr>
        <p:style>
          <a:lnRef idx="3">
            <a:schemeClr val="accent6"/>
          </a:lnRef>
          <a:fillRef idx="0">
            <a:schemeClr val="accent6"/>
          </a:fillRef>
          <a:effectRef idx="2">
            <a:schemeClr val="accent6"/>
          </a:effectRef>
          <a:fontRef idx="minor">
            <a:schemeClr val="tx1"/>
          </a:fontRef>
        </p:style>
      </p:cxnSp>
      <p:sp>
        <p:nvSpPr>
          <p:cNvPr id="13" name="Flowchart: Connector 12">
            <a:extLst>
              <a:ext uri="{FF2B5EF4-FFF2-40B4-BE49-F238E27FC236}">
                <a16:creationId xmlns:a16="http://schemas.microsoft.com/office/drawing/2014/main" id="{14E1B1A5-50D3-96F2-F52C-8A2891B519FB}"/>
              </a:ext>
            </a:extLst>
          </p:cNvPr>
          <p:cNvSpPr/>
          <p:nvPr/>
        </p:nvSpPr>
        <p:spPr>
          <a:xfrm>
            <a:off x="2377340" y="3423824"/>
            <a:ext cx="186813" cy="159770"/>
          </a:xfrm>
          <a:prstGeom prst="flowChartConnector">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Flowchart: Connector 13">
            <a:extLst>
              <a:ext uri="{FF2B5EF4-FFF2-40B4-BE49-F238E27FC236}">
                <a16:creationId xmlns:a16="http://schemas.microsoft.com/office/drawing/2014/main" id="{D607B7E6-6A94-73DF-8253-5C3627B77832}"/>
              </a:ext>
            </a:extLst>
          </p:cNvPr>
          <p:cNvSpPr/>
          <p:nvPr/>
        </p:nvSpPr>
        <p:spPr>
          <a:xfrm>
            <a:off x="3879609" y="3434093"/>
            <a:ext cx="186813" cy="159770"/>
          </a:xfrm>
          <a:prstGeom prst="flowChartConnector">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Flowchart: Connector 17">
            <a:extLst>
              <a:ext uri="{FF2B5EF4-FFF2-40B4-BE49-F238E27FC236}">
                <a16:creationId xmlns:a16="http://schemas.microsoft.com/office/drawing/2014/main" id="{21669262-132D-470D-B18A-F83F23C99636}"/>
              </a:ext>
            </a:extLst>
          </p:cNvPr>
          <p:cNvSpPr/>
          <p:nvPr/>
        </p:nvSpPr>
        <p:spPr>
          <a:xfrm>
            <a:off x="5432806" y="3447350"/>
            <a:ext cx="186813" cy="15977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Flowchart: Connector 19">
            <a:extLst>
              <a:ext uri="{FF2B5EF4-FFF2-40B4-BE49-F238E27FC236}">
                <a16:creationId xmlns:a16="http://schemas.microsoft.com/office/drawing/2014/main" id="{587B3783-100A-B7DC-C071-F76082B75995}"/>
              </a:ext>
            </a:extLst>
          </p:cNvPr>
          <p:cNvSpPr/>
          <p:nvPr/>
        </p:nvSpPr>
        <p:spPr>
          <a:xfrm>
            <a:off x="7070961" y="3434093"/>
            <a:ext cx="186813" cy="159770"/>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Flowchart: Connector 20">
            <a:extLst>
              <a:ext uri="{FF2B5EF4-FFF2-40B4-BE49-F238E27FC236}">
                <a16:creationId xmlns:a16="http://schemas.microsoft.com/office/drawing/2014/main" id="{1DEDEFF0-63C8-59A1-BB2D-DAA292BFD86D}"/>
              </a:ext>
            </a:extLst>
          </p:cNvPr>
          <p:cNvSpPr/>
          <p:nvPr/>
        </p:nvSpPr>
        <p:spPr>
          <a:xfrm>
            <a:off x="8802522" y="3423825"/>
            <a:ext cx="186813" cy="159768"/>
          </a:xfrm>
          <a:prstGeom prst="flowChartConnec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Flowchart: Connector 21">
            <a:extLst>
              <a:ext uri="{FF2B5EF4-FFF2-40B4-BE49-F238E27FC236}">
                <a16:creationId xmlns:a16="http://schemas.microsoft.com/office/drawing/2014/main" id="{FCEDA03C-8824-9423-A620-92BCF958B9EC}"/>
              </a:ext>
            </a:extLst>
          </p:cNvPr>
          <p:cNvSpPr/>
          <p:nvPr/>
        </p:nvSpPr>
        <p:spPr>
          <a:xfrm>
            <a:off x="10139071" y="3427249"/>
            <a:ext cx="186813" cy="159770"/>
          </a:xfrm>
          <a:prstGeom prst="flowChartConnector">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3" name="Straight Connector 22">
            <a:extLst>
              <a:ext uri="{FF2B5EF4-FFF2-40B4-BE49-F238E27FC236}">
                <a16:creationId xmlns:a16="http://schemas.microsoft.com/office/drawing/2014/main" id="{E784C47C-40D8-B23B-5D72-EBD44D648F7D}"/>
              </a:ext>
            </a:extLst>
          </p:cNvPr>
          <p:cNvCxnSpPr/>
          <p:nvPr/>
        </p:nvCxnSpPr>
        <p:spPr>
          <a:xfrm>
            <a:off x="2457612" y="1769545"/>
            <a:ext cx="0" cy="1539009"/>
          </a:xfrm>
          <a:prstGeom prst="line">
            <a:avLst/>
          </a:prstGeom>
          <a:ln>
            <a:solidFill>
              <a:srgbClr val="FFC000"/>
            </a:solidFill>
          </a:ln>
        </p:spPr>
        <p:style>
          <a:lnRef idx="3">
            <a:schemeClr val="accent6"/>
          </a:lnRef>
          <a:fillRef idx="0">
            <a:schemeClr val="accent6"/>
          </a:fillRef>
          <a:effectRef idx="2">
            <a:schemeClr val="accent6"/>
          </a:effectRef>
          <a:fontRef idx="minor">
            <a:schemeClr val="tx1"/>
          </a:fontRef>
        </p:style>
      </p:cxnSp>
      <p:cxnSp>
        <p:nvCxnSpPr>
          <p:cNvPr id="24" name="Straight Connector 23">
            <a:extLst>
              <a:ext uri="{FF2B5EF4-FFF2-40B4-BE49-F238E27FC236}">
                <a16:creationId xmlns:a16="http://schemas.microsoft.com/office/drawing/2014/main" id="{88ED4A79-A619-4F74-F954-C55217C4C0DA}"/>
              </a:ext>
            </a:extLst>
          </p:cNvPr>
          <p:cNvCxnSpPr/>
          <p:nvPr/>
        </p:nvCxnSpPr>
        <p:spPr>
          <a:xfrm>
            <a:off x="3983630" y="3709778"/>
            <a:ext cx="0" cy="1539009"/>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25" name="Straight Connector 24">
            <a:extLst>
              <a:ext uri="{FF2B5EF4-FFF2-40B4-BE49-F238E27FC236}">
                <a16:creationId xmlns:a16="http://schemas.microsoft.com/office/drawing/2014/main" id="{6981A1DD-E77A-54BE-8449-0569DEFBC792}"/>
              </a:ext>
            </a:extLst>
          </p:cNvPr>
          <p:cNvCxnSpPr/>
          <p:nvPr/>
        </p:nvCxnSpPr>
        <p:spPr>
          <a:xfrm>
            <a:off x="5526212" y="1769544"/>
            <a:ext cx="0" cy="1539009"/>
          </a:xfrm>
          <a:prstGeom prst="line">
            <a:avLst/>
          </a:prstGeom>
          <a:ln>
            <a:solidFill>
              <a:srgbClr val="00B0F0"/>
            </a:solidFill>
          </a:ln>
        </p:spPr>
        <p:style>
          <a:lnRef idx="3">
            <a:schemeClr val="accent6"/>
          </a:lnRef>
          <a:fillRef idx="0">
            <a:schemeClr val="accent6"/>
          </a:fillRef>
          <a:effectRef idx="2">
            <a:schemeClr val="accent6"/>
          </a:effectRef>
          <a:fontRef idx="minor">
            <a:schemeClr val="tx1"/>
          </a:fontRef>
        </p:style>
      </p:cxnSp>
      <p:cxnSp>
        <p:nvCxnSpPr>
          <p:cNvPr id="26" name="Straight Connector 25">
            <a:extLst>
              <a:ext uri="{FF2B5EF4-FFF2-40B4-BE49-F238E27FC236}">
                <a16:creationId xmlns:a16="http://schemas.microsoft.com/office/drawing/2014/main" id="{DA423967-3099-37BE-8941-A5CEC026C6FC}"/>
              </a:ext>
            </a:extLst>
          </p:cNvPr>
          <p:cNvCxnSpPr/>
          <p:nvPr/>
        </p:nvCxnSpPr>
        <p:spPr>
          <a:xfrm>
            <a:off x="7164367" y="3722593"/>
            <a:ext cx="0" cy="1539009"/>
          </a:xfrm>
          <a:prstGeom prst="line">
            <a:avLst/>
          </a:prstGeom>
        </p:spPr>
        <p:style>
          <a:lnRef idx="3">
            <a:schemeClr val="accent6"/>
          </a:lnRef>
          <a:fillRef idx="0">
            <a:schemeClr val="accent6"/>
          </a:fillRef>
          <a:effectRef idx="2">
            <a:schemeClr val="accent6"/>
          </a:effectRef>
          <a:fontRef idx="minor">
            <a:schemeClr val="tx1"/>
          </a:fontRef>
        </p:style>
      </p:cxnSp>
      <p:cxnSp>
        <p:nvCxnSpPr>
          <p:cNvPr id="27" name="Straight Connector 26">
            <a:extLst>
              <a:ext uri="{FF2B5EF4-FFF2-40B4-BE49-F238E27FC236}">
                <a16:creationId xmlns:a16="http://schemas.microsoft.com/office/drawing/2014/main" id="{577B4F74-42C9-6813-136A-B5810E94D3D3}"/>
              </a:ext>
            </a:extLst>
          </p:cNvPr>
          <p:cNvCxnSpPr>
            <a:cxnSpLocks/>
          </p:cNvCxnSpPr>
          <p:nvPr/>
        </p:nvCxnSpPr>
        <p:spPr>
          <a:xfrm>
            <a:off x="8895928" y="1777569"/>
            <a:ext cx="0" cy="1477198"/>
          </a:xfrm>
          <a:prstGeom prst="line">
            <a:avLst/>
          </a:prstGeom>
          <a:ln>
            <a:solidFill>
              <a:srgbClr val="7030A0"/>
            </a:solidFill>
          </a:ln>
        </p:spPr>
        <p:style>
          <a:lnRef idx="3">
            <a:schemeClr val="accent6"/>
          </a:lnRef>
          <a:fillRef idx="0">
            <a:schemeClr val="accent6"/>
          </a:fillRef>
          <a:effectRef idx="2">
            <a:schemeClr val="accent6"/>
          </a:effectRef>
          <a:fontRef idx="minor">
            <a:schemeClr val="tx1"/>
          </a:fontRef>
        </p:style>
      </p:cxnSp>
      <p:cxnSp>
        <p:nvCxnSpPr>
          <p:cNvPr id="28" name="Straight Connector 27">
            <a:extLst>
              <a:ext uri="{FF2B5EF4-FFF2-40B4-BE49-F238E27FC236}">
                <a16:creationId xmlns:a16="http://schemas.microsoft.com/office/drawing/2014/main" id="{818DFACB-6A43-4E71-ED8D-35FF70116CC6}"/>
              </a:ext>
            </a:extLst>
          </p:cNvPr>
          <p:cNvCxnSpPr/>
          <p:nvPr/>
        </p:nvCxnSpPr>
        <p:spPr>
          <a:xfrm>
            <a:off x="10232477" y="3709777"/>
            <a:ext cx="0" cy="1539009"/>
          </a:xfrm>
          <a:prstGeom prst="line">
            <a:avLst/>
          </a:prstGeom>
          <a:ln>
            <a:solidFill>
              <a:srgbClr val="002060"/>
            </a:solidFill>
          </a:ln>
        </p:spPr>
        <p:style>
          <a:lnRef idx="3">
            <a:schemeClr val="accent6"/>
          </a:lnRef>
          <a:fillRef idx="0">
            <a:schemeClr val="accent6"/>
          </a:fillRef>
          <a:effectRef idx="2">
            <a:schemeClr val="accent6"/>
          </a:effectRef>
          <a:fontRef idx="minor">
            <a:schemeClr val="tx1"/>
          </a:fontRef>
        </p:style>
      </p:cxnSp>
      <p:sp>
        <p:nvSpPr>
          <p:cNvPr id="30" name="TextBox 29">
            <a:extLst>
              <a:ext uri="{FF2B5EF4-FFF2-40B4-BE49-F238E27FC236}">
                <a16:creationId xmlns:a16="http://schemas.microsoft.com/office/drawing/2014/main" id="{B436B02A-60A5-1AFF-066A-E127EE423C82}"/>
              </a:ext>
            </a:extLst>
          </p:cNvPr>
          <p:cNvSpPr txBox="1"/>
          <p:nvPr/>
        </p:nvSpPr>
        <p:spPr>
          <a:xfrm>
            <a:off x="1130670" y="3709777"/>
            <a:ext cx="914400" cy="369332"/>
          </a:xfrm>
          <a:prstGeom prst="rect">
            <a:avLst/>
          </a:prstGeom>
          <a:noFill/>
        </p:spPr>
        <p:txBody>
          <a:bodyPr wrap="square" rtlCol="0">
            <a:spAutoFit/>
          </a:bodyPr>
          <a:lstStyle/>
          <a:p>
            <a:r>
              <a:rPr lang="en-US" dirty="0">
                <a:solidFill>
                  <a:srgbClr val="000000"/>
                </a:solidFill>
              </a:rPr>
              <a:t>2010</a:t>
            </a:r>
            <a:endParaRPr lang="en-IN" dirty="0">
              <a:solidFill>
                <a:srgbClr val="000000"/>
              </a:solidFill>
            </a:endParaRPr>
          </a:p>
        </p:txBody>
      </p:sp>
      <p:sp>
        <p:nvSpPr>
          <p:cNvPr id="31" name="TextBox 30">
            <a:extLst>
              <a:ext uri="{FF2B5EF4-FFF2-40B4-BE49-F238E27FC236}">
                <a16:creationId xmlns:a16="http://schemas.microsoft.com/office/drawing/2014/main" id="{0D934029-2EB8-FED8-3032-D370C589E350}"/>
              </a:ext>
            </a:extLst>
          </p:cNvPr>
          <p:cNvSpPr txBox="1"/>
          <p:nvPr/>
        </p:nvSpPr>
        <p:spPr>
          <a:xfrm>
            <a:off x="2581123" y="2958376"/>
            <a:ext cx="914400" cy="369332"/>
          </a:xfrm>
          <a:prstGeom prst="rect">
            <a:avLst/>
          </a:prstGeom>
          <a:noFill/>
        </p:spPr>
        <p:txBody>
          <a:bodyPr wrap="square" rtlCol="0">
            <a:spAutoFit/>
          </a:bodyPr>
          <a:lstStyle/>
          <a:p>
            <a:r>
              <a:rPr lang="en-US" dirty="0">
                <a:solidFill>
                  <a:srgbClr val="000000"/>
                </a:solidFill>
              </a:rPr>
              <a:t>2012</a:t>
            </a:r>
            <a:endParaRPr lang="en-IN" dirty="0">
              <a:solidFill>
                <a:srgbClr val="000000"/>
              </a:solidFill>
            </a:endParaRPr>
          </a:p>
        </p:txBody>
      </p:sp>
      <p:sp>
        <p:nvSpPr>
          <p:cNvPr id="32" name="TextBox 31">
            <a:extLst>
              <a:ext uri="{FF2B5EF4-FFF2-40B4-BE49-F238E27FC236}">
                <a16:creationId xmlns:a16="http://schemas.microsoft.com/office/drawing/2014/main" id="{9020C3B0-D1C8-FD30-726A-1E9CCC7ACBE5}"/>
              </a:ext>
            </a:extLst>
          </p:cNvPr>
          <p:cNvSpPr txBox="1"/>
          <p:nvPr/>
        </p:nvSpPr>
        <p:spPr>
          <a:xfrm>
            <a:off x="4146085" y="3722593"/>
            <a:ext cx="914400" cy="369332"/>
          </a:xfrm>
          <a:prstGeom prst="rect">
            <a:avLst/>
          </a:prstGeom>
          <a:noFill/>
        </p:spPr>
        <p:txBody>
          <a:bodyPr wrap="square" rtlCol="0">
            <a:spAutoFit/>
          </a:bodyPr>
          <a:lstStyle/>
          <a:p>
            <a:r>
              <a:rPr lang="en-US" dirty="0">
                <a:solidFill>
                  <a:srgbClr val="000000"/>
                </a:solidFill>
              </a:rPr>
              <a:t>2013</a:t>
            </a:r>
            <a:endParaRPr lang="en-IN" dirty="0">
              <a:solidFill>
                <a:srgbClr val="000000"/>
              </a:solidFill>
            </a:endParaRPr>
          </a:p>
        </p:txBody>
      </p:sp>
      <p:sp>
        <p:nvSpPr>
          <p:cNvPr id="33" name="TextBox 32">
            <a:extLst>
              <a:ext uri="{FF2B5EF4-FFF2-40B4-BE49-F238E27FC236}">
                <a16:creationId xmlns:a16="http://schemas.microsoft.com/office/drawing/2014/main" id="{8F6B5EC1-F2A2-1C65-5533-16E8D2C41F2D}"/>
              </a:ext>
            </a:extLst>
          </p:cNvPr>
          <p:cNvSpPr txBox="1"/>
          <p:nvPr/>
        </p:nvSpPr>
        <p:spPr>
          <a:xfrm>
            <a:off x="5670940" y="2949933"/>
            <a:ext cx="914400" cy="369332"/>
          </a:xfrm>
          <a:prstGeom prst="rect">
            <a:avLst/>
          </a:prstGeom>
          <a:noFill/>
        </p:spPr>
        <p:txBody>
          <a:bodyPr wrap="square" rtlCol="0">
            <a:spAutoFit/>
          </a:bodyPr>
          <a:lstStyle/>
          <a:p>
            <a:r>
              <a:rPr lang="en-US" dirty="0">
                <a:solidFill>
                  <a:srgbClr val="000000"/>
                </a:solidFill>
              </a:rPr>
              <a:t>2014</a:t>
            </a:r>
            <a:endParaRPr lang="en-IN" dirty="0">
              <a:solidFill>
                <a:srgbClr val="000000"/>
              </a:solidFill>
            </a:endParaRPr>
          </a:p>
        </p:txBody>
      </p:sp>
      <p:sp>
        <p:nvSpPr>
          <p:cNvPr id="34" name="TextBox 33">
            <a:extLst>
              <a:ext uri="{FF2B5EF4-FFF2-40B4-BE49-F238E27FC236}">
                <a16:creationId xmlns:a16="http://schemas.microsoft.com/office/drawing/2014/main" id="{C79E9BF9-5C1B-57E0-17D7-DDD9A50D8E34}"/>
              </a:ext>
            </a:extLst>
          </p:cNvPr>
          <p:cNvSpPr txBox="1"/>
          <p:nvPr/>
        </p:nvSpPr>
        <p:spPr>
          <a:xfrm>
            <a:off x="7330990" y="3758031"/>
            <a:ext cx="914400" cy="369332"/>
          </a:xfrm>
          <a:prstGeom prst="rect">
            <a:avLst/>
          </a:prstGeom>
          <a:noFill/>
        </p:spPr>
        <p:txBody>
          <a:bodyPr wrap="square" rtlCol="0">
            <a:spAutoFit/>
          </a:bodyPr>
          <a:lstStyle/>
          <a:p>
            <a:r>
              <a:rPr lang="en-US" dirty="0">
                <a:solidFill>
                  <a:srgbClr val="000000"/>
                </a:solidFill>
              </a:rPr>
              <a:t>2020</a:t>
            </a:r>
            <a:endParaRPr lang="en-IN" dirty="0">
              <a:solidFill>
                <a:srgbClr val="000000"/>
              </a:solidFill>
            </a:endParaRPr>
          </a:p>
        </p:txBody>
      </p:sp>
      <p:sp>
        <p:nvSpPr>
          <p:cNvPr id="35" name="TextBox 34">
            <a:extLst>
              <a:ext uri="{FF2B5EF4-FFF2-40B4-BE49-F238E27FC236}">
                <a16:creationId xmlns:a16="http://schemas.microsoft.com/office/drawing/2014/main" id="{1ED0BF20-5765-A4EC-506D-7BBBBAE37A2B}"/>
              </a:ext>
            </a:extLst>
          </p:cNvPr>
          <p:cNvSpPr txBox="1"/>
          <p:nvPr/>
        </p:nvSpPr>
        <p:spPr>
          <a:xfrm>
            <a:off x="9043880" y="2949933"/>
            <a:ext cx="914400" cy="369332"/>
          </a:xfrm>
          <a:prstGeom prst="rect">
            <a:avLst/>
          </a:prstGeom>
          <a:noFill/>
        </p:spPr>
        <p:txBody>
          <a:bodyPr wrap="square" rtlCol="0">
            <a:spAutoFit/>
          </a:bodyPr>
          <a:lstStyle/>
          <a:p>
            <a:r>
              <a:rPr lang="en-US" dirty="0">
                <a:solidFill>
                  <a:srgbClr val="000000"/>
                </a:solidFill>
              </a:rPr>
              <a:t>2022</a:t>
            </a:r>
            <a:endParaRPr lang="en-IN" dirty="0">
              <a:solidFill>
                <a:srgbClr val="000000"/>
              </a:solidFill>
            </a:endParaRPr>
          </a:p>
        </p:txBody>
      </p:sp>
      <p:sp>
        <p:nvSpPr>
          <p:cNvPr id="36" name="TextBox 35">
            <a:extLst>
              <a:ext uri="{FF2B5EF4-FFF2-40B4-BE49-F238E27FC236}">
                <a16:creationId xmlns:a16="http://schemas.microsoft.com/office/drawing/2014/main" id="{4D15DDA2-8D43-0D45-4A04-73B1A0A4B606}"/>
              </a:ext>
            </a:extLst>
          </p:cNvPr>
          <p:cNvSpPr txBox="1"/>
          <p:nvPr/>
        </p:nvSpPr>
        <p:spPr>
          <a:xfrm>
            <a:off x="10318978" y="3758031"/>
            <a:ext cx="914400" cy="369332"/>
          </a:xfrm>
          <a:prstGeom prst="rect">
            <a:avLst/>
          </a:prstGeom>
          <a:noFill/>
        </p:spPr>
        <p:txBody>
          <a:bodyPr wrap="square" rtlCol="0">
            <a:spAutoFit/>
          </a:bodyPr>
          <a:lstStyle/>
          <a:p>
            <a:r>
              <a:rPr lang="en-US" dirty="0">
                <a:solidFill>
                  <a:srgbClr val="000000"/>
                </a:solidFill>
              </a:rPr>
              <a:t>2023</a:t>
            </a:r>
            <a:endParaRPr lang="en-IN" dirty="0">
              <a:solidFill>
                <a:srgbClr val="000000"/>
              </a:solidFill>
            </a:endParaRPr>
          </a:p>
        </p:txBody>
      </p:sp>
      <p:sp>
        <p:nvSpPr>
          <p:cNvPr id="37" name="TextBox 36">
            <a:extLst>
              <a:ext uri="{FF2B5EF4-FFF2-40B4-BE49-F238E27FC236}">
                <a16:creationId xmlns:a16="http://schemas.microsoft.com/office/drawing/2014/main" id="{6CDC45E3-AE00-3C8F-813A-A943465AE1BA}"/>
              </a:ext>
            </a:extLst>
          </p:cNvPr>
          <p:cNvSpPr txBox="1"/>
          <p:nvPr/>
        </p:nvSpPr>
        <p:spPr>
          <a:xfrm>
            <a:off x="1125699" y="4479281"/>
            <a:ext cx="1609141" cy="1077218"/>
          </a:xfrm>
          <a:prstGeom prst="rect">
            <a:avLst/>
          </a:prstGeom>
          <a:noFill/>
        </p:spPr>
        <p:txBody>
          <a:bodyPr wrap="square" rtlCol="0">
            <a:spAutoFit/>
          </a:bodyPr>
          <a:lstStyle/>
          <a:p>
            <a:r>
              <a:rPr lang="en-US" sz="1600" dirty="0">
                <a:solidFill>
                  <a:srgbClr val="000000"/>
                </a:solidFill>
                <a:latin typeface="Calibri"/>
                <a:ea typeface="Calibri"/>
                <a:cs typeface="Calibri"/>
                <a:sym typeface="Calibri"/>
              </a:rPr>
              <a:t>Laid foundation of Infra Advisors in Mumbai</a:t>
            </a:r>
            <a:endParaRPr lang="en-US" sz="1600" dirty="0"/>
          </a:p>
          <a:p>
            <a:endParaRPr lang="en-IN" sz="1600" dirty="0"/>
          </a:p>
        </p:txBody>
      </p:sp>
      <p:sp>
        <p:nvSpPr>
          <p:cNvPr id="39" name="TextBox 38">
            <a:extLst>
              <a:ext uri="{FF2B5EF4-FFF2-40B4-BE49-F238E27FC236}">
                <a16:creationId xmlns:a16="http://schemas.microsoft.com/office/drawing/2014/main" id="{4C0783ED-A3E2-D350-009C-4C76758340DB}"/>
              </a:ext>
            </a:extLst>
          </p:cNvPr>
          <p:cNvSpPr txBox="1"/>
          <p:nvPr/>
        </p:nvSpPr>
        <p:spPr>
          <a:xfrm>
            <a:off x="2582851" y="1683650"/>
            <a:ext cx="1663361" cy="1323439"/>
          </a:xfrm>
          <a:prstGeom prst="rect">
            <a:avLst/>
          </a:prstGeom>
          <a:noFill/>
        </p:spPr>
        <p:txBody>
          <a:bodyPr wrap="square" rtlCol="0">
            <a:spAutoFit/>
          </a:bodyPr>
          <a:lstStyle/>
          <a:p>
            <a:r>
              <a:rPr lang="en-US" sz="1600" dirty="0">
                <a:solidFill>
                  <a:srgbClr val="000000"/>
                </a:solidFill>
                <a:latin typeface="Calibri"/>
                <a:ea typeface="Calibri"/>
                <a:cs typeface="Calibri"/>
                <a:sym typeface="Calibri"/>
              </a:rPr>
              <a:t>Started Government Advisory, empaneled with NHAI</a:t>
            </a:r>
            <a:endParaRPr lang="en-US" sz="1600" dirty="0"/>
          </a:p>
        </p:txBody>
      </p:sp>
      <p:sp>
        <p:nvSpPr>
          <p:cNvPr id="41" name="TextBox 40">
            <a:extLst>
              <a:ext uri="{FF2B5EF4-FFF2-40B4-BE49-F238E27FC236}">
                <a16:creationId xmlns:a16="http://schemas.microsoft.com/office/drawing/2014/main" id="{30C6E65C-1A18-3CF1-3FCB-F6AB11E987AC}"/>
              </a:ext>
            </a:extLst>
          </p:cNvPr>
          <p:cNvSpPr txBox="1"/>
          <p:nvPr/>
        </p:nvSpPr>
        <p:spPr>
          <a:xfrm>
            <a:off x="4156532" y="4708512"/>
            <a:ext cx="1495024" cy="584775"/>
          </a:xfrm>
          <a:prstGeom prst="rect">
            <a:avLst/>
          </a:prstGeom>
          <a:noFill/>
        </p:spPr>
        <p:txBody>
          <a:bodyPr wrap="square" rtlCol="0">
            <a:spAutoFit/>
          </a:bodyPr>
          <a:lstStyle>
            <a:defPPr>
              <a:defRPr lang="en-US"/>
            </a:defPPr>
            <a:lvl1pPr>
              <a:defRPr sz="1600">
                <a:solidFill>
                  <a:srgbClr val="000000"/>
                </a:solidFill>
                <a:latin typeface="Calibri"/>
                <a:ea typeface="Calibri"/>
                <a:cs typeface="Calibri"/>
              </a:defRPr>
            </a:lvl1pPr>
          </a:lstStyle>
          <a:p>
            <a:r>
              <a:rPr lang="en-US" dirty="0">
                <a:sym typeface="Calibri"/>
              </a:rPr>
              <a:t>Forayed into M&amp;A Business</a:t>
            </a:r>
            <a:endParaRPr lang="en-US" dirty="0"/>
          </a:p>
        </p:txBody>
      </p:sp>
      <p:sp>
        <p:nvSpPr>
          <p:cNvPr id="42" name="TextBox 41">
            <a:extLst>
              <a:ext uri="{FF2B5EF4-FFF2-40B4-BE49-F238E27FC236}">
                <a16:creationId xmlns:a16="http://schemas.microsoft.com/office/drawing/2014/main" id="{3A825BEB-D5DD-F33D-1847-1BB0B0102E87}"/>
              </a:ext>
            </a:extLst>
          </p:cNvPr>
          <p:cNvSpPr txBox="1"/>
          <p:nvPr/>
        </p:nvSpPr>
        <p:spPr>
          <a:xfrm>
            <a:off x="5651556" y="1697143"/>
            <a:ext cx="1867568" cy="830997"/>
          </a:xfrm>
          <a:prstGeom prst="rect">
            <a:avLst/>
          </a:prstGeom>
          <a:noFill/>
        </p:spPr>
        <p:txBody>
          <a:bodyPr wrap="square" rtlCol="0">
            <a:spAutoFit/>
          </a:bodyPr>
          <a:lstStyle>
            <a:defPPr>
              <a:defRPr lang="en-US"/>
            </a:defPPr>
            <a:lvl1pPr>
              <a:defRPr sz="1600">
                <a:solidFill>
                  <a:srgbClr val="000000"/>
                </a:solidFill>
                <a:latin typeface="Calibri"/>
                <a:ea typeface="Calibri"/>
                <a:cs typeface="Calibri"/>
              </a:defRPr>
            </a:lvl1pPr>
          </a:lstStyle>
          <a:p>
            <a:r>
              <a:rPr lang="en-US" dirty="0">
                <a:sym typeface="Calibri"/>
              </a:rPr>
              <a:t>Transaction Advisory in Real Estate</a:t>
            </a:r>
            <a:endParaRPr lang="en-US" dirty="0"/>
          </a:p>
        </p:txBody>
      </p:sp>
      <p:sp>
        <p:nvSpPr>
          <p:cNvPr id="43" name="TextBox 42">
            <a:extLst>
              <a:ext uri="{FF2B5EF4-FFF2-40B4-BE49-F238E27FC236}">
                <a16:creationId xmlns:a16="http://schemas.microsoft.com/office/drawing/2014/main" id="{9EC29966-A4E1-F6D7-68D3-0B3B3486BD07}"/>
              </a:ext>
            </a:extLst>
          </p:cNvPr>
          <p:cNvSpPr txBox="1"/>
          <p:nvPr/>
        </p:nvSpPr>
        <p:spPr>
          <a:xfrm>
            <a:off x="10325884" y="4468589"/>
            <a:ext cx="1656658" cy="830997"/>
          </a:xfrm>
          <a:prstGeom prst="rect">
            <a:avLst/>
          </a:prstGeom>
          <a:noFill/>
        </p:spPr>
        <p:txBody>
          <a:bodyPr wrap="square" rtlCol="0">
            <a:spAutoFit/>
          </a:bodyPr>
          <a:lstStyle/>
          <a:p>
            <a:r>
              <a:rPr lang="en-US" sz="1600" dirty="0">
                <a:solidFill>
                  <a:srgbClr val="000000"/>
                </a:solidFill>
                <a:latin typeface="Calibri"/>
                <a:ea typeface="Calibri"/>
                <a:cs typeface="Calibri"/>
                <a:sym typeface="Calibri"/>
              </a:rPr>
              <a:t>Forayed into multimodal transportation </a:t>
            </a:r>
            <a:endParaRPr lang="en-US" sz="1600" dirty="0"/>
          </a:p>
        </p:txBody>
      </p:sp>
      <p:sp>
        <p:nvSpPr>
          <p:cNvPr id="45" name="TextBox 44">
            <a:extLst>
              <a:ext uri="{FF2B5EF4-FFF2-40B4-BE49-F238E27FC236}">
                <a16:creationId xmlns:a16="http://schemas.microsoft.com/office/drawing/2014/main" id="{42BABA06-638C-9B84-5D84-E59F057D9CA8}"/>
              </a:ext>
            </a:extLst>
          </p:cNvPr>
          <p:cNvSpPr txBox="1"/>
          <p:nvPr/>
        </p:nvSpPr>
        <p:spPr>
          <a:xfrm>
            <a:off x="7330990" y="4458372"/>
            <a:ext cx="1609141" cy="830997"/>
          </a:xfrm>
          <a:prstGeom prst="rect">
            <a:avLst/>
          </a:prstGeom>
          <a:noFill/>
        </p:spPr>
        <p:txBody>
          <a:bodyPr wrap="square" rtlCol="0">
            <a:spAutoFit/>
          </a:bodyPr>
          <a:lstStyle>
            <a:defPPr>
              <a:defRPr lang="en-US"/>
            </a:defPPr>
            <a:lvl1pPr>
              <a:defRPr sz="1600">
                <a:solidFill>
                  <a:srgbClr val="000000"/>
                </a:solidFill>
                <a:latin typeface="Calibri"/>
                <a:ea typeface="Calibri"/>
                <a:cs typeface="Calibri"/>
              </a:defRPr>
            </a:lvl1pPr>
          </a:lstStyle>
          <a:p>
            <a:r>
              <a:rPr lang="en-US" dirty="0">
                <a:sym typeface="Calibri"/>
              </a:rPr>
              <a:t>Forayed into Coal MDO and Transmission</a:t>
            </a:r>
            <a:endParaRPr lang="en-US" dirty="0"/>
          </a:p>
        </p:txBody>
      </p:sp>
      <p:sp>
        <p:nvSpPr>
          <p:cNvPr id="47" name="TextBox 46">
            <a:extLst>
              <a:ext uri="{FF2B5EF4-FFF2-40B4-BE49-F238E27FC236}">
                <a16:creationId xmlns:a16="http://schemas.microsoft.com/office/drawing/2014/main" id="{2335BE67-84AC-4DB7-005B-21A5BA6C2449}"/>
              </a:ext>
            </a:extLst>
          </p:cNvPr>
          <p:cNvSpPr txBox="1"/>
          <p:nvPr/>
        </p:nvSpPr>
        <p:spPr>
          <a:xfrm>
            <a:off x="9020179" y="1681837"/>
            <a:ext cx="1619065" cy="830997"/>
          </a:xfrm>
          <a:prstGeom prst="rect">
            <a:avLst/>
          </a:prstGeom>
          <a:noFill/>
        </p:spPr>
        <p:txBody>
          <a:bodyPr wrap="square" rtlCol="0">
            <a:spAutoFit/>
          </a:bodyPr>
          <a:lstStyle>
            <a:defPPr>
              <a:defRPr lang="en-US"/>
            </a:defPPr>
            <a:lvl1pPr>
              <a:defRPr sz="1600">
                <a:solidFill>
                  <a:srgbClr val="000000"/>
                </a:solidFill>
                <a:latin typeface="Calibri"/>
                <a:ea typeface="Calibri"/>
                <a:cs typeface="Calibri"/>
              </a:defRPr>
            </a:lvl1pPr>
          </a:lstStyle>
          <a:p>
            <a:r>
              <a:rPr lang="en-US" dirty="0">
                <a:sym typeface="Calibri"/>
              </a:rPr>
              <a:t>Started advisory into </a:t>
            </a:r>
            <a:r>
              <a:rPr lang="en-US" dirty="0" err="1">
                <a:sym typeface="Calibri"/>
              </a:rPr>
              <a:t>InvIT</a:t>
            </a:r>
            <a:r>
              <a:rPr lang="en-US" dirty="0">
                <a:sym typeface="Calibri"/>
              </a:rPr>
              <a:t> structure</a:t>
            </a:r>
            <a:endParaRPr lang="en-US" dirty="0"/>
          </a:p>
        </p:txBody>
      </p:sp>
      <p:sp>
        <p:nvSpPr>
          <p:cNvPr id="3" name="Title 1">
            <a:extLst>
              <a:ext uri="{FF2B5EF4-FFF2-40B4-BE49-F238E27FC236}">
                <a16:creationId xmlns:a16="http://schemas.microsoft.com/office/drawing/2014/main" id="{69016F85-DFEE-7547-999C-D31FE043C800}"/>
              </a:ext>
            </a:extLst>
          </p:cNvPr>
          <p:cNvSpPr txBox="1">
            <a:spLocks/>
          </p:cNvSpPr>
          <p:nvPr/>
        </p:nvSpPr>
        <p:spPr>
          <a:xfrm>
            <a:off x="85629" y="177456"/>
            <a:ext cx="10736259" cy="359224"/>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a:spcBef>
                <a:spcPts val="0"/>
              </a:spcBef>
            </a:pPr>
            <a:r>
              <a:rPr lang="en-IN" sz="2800" b="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800" b="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US" sz="2800" b="0" dirty="0">
                <a:solidFill>
                  <a:srgbClr val="C00000"/>
                </a:solidFill>
                <a:latin typeface="Bahnschrift Light Condensed" panose="020B0502040204020203" pitchFamily="34" charset="0"/>
                <a:cs typeface="Dreaming Outloud Script Pro" panose="020B0604020202020204" pitchFamily="66" charset="0"/>
              </a:rPr>
              <a:t>Growth</a:t>
            </a:r>
            <a:endParaRPr lang="en-IN" sz="2800" b="0" dirty="0">
              <a:solidFill>
                <a:srgbClr val="C00000"/>
              </a:solidFill>
              <a:latin typeface="Bahnschrift Light Condensed" panose="020B0502040204020203" pitchFamily="34" charset="0"/>
              <a:cs typeface="Dreaming Outloud Script Pro" panose="020B0604020202020204" pitchFamily="66" charset="0"/>
            </a:endParaRPr>
          </a:p>
        </p:txBody>
      </p:sp>
    </p:spTree>
    <p:extLst>
      <p:ext uri="{BB962C8B-B14F-4D97-AF65-F5344CB8AC3E}">
        <p14:creationId xmlns:p14="http://schemas.microsoft.com/office/powerpoint/2010/main" val="2924827068"/>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60A808-C847-DAF9-CAC5-867250DEC32F}"/>
              </a:ext>
            </a:extLst>
          </p:cNvPr>
          <p:cNvSpPr>
            <a:spLocks noGrp="1"/>
          </p:cNvSpPr>
          <p:nvPr>
            <p:ph type="sldNum" sz="quarter" idx="12"/>
          </p:nvPr>
        </p:nvSpPr>
        <p:spPr/>
        <p:txBody>
          <a:bodyPr anchor="ctr"/>
          <a:lstStyle/>
          <a:p>
            <a:pPr algn="ctr"/>
            <a:fld id="{9987379D-9607-48BE-ABA9-48EDC5F121D1}" type="slidenum">
              <a:rPr lang="en-IN" sz="1200" smtClean="0"/>
              <a:pPr algn="ctr"/>
              <a:t>9</a:t>
            </a:fld>
            <a:endParaRPr lang="en-IN" sz="1200" dirty="0"/>
          </a:p>
        </p:txBody>
      </p:sp>
      <p:sp>
        <p:nvSpPr>
          <p:cNvPr id="3" name="Left Brace 2">
            <a:extLst>
              <a:ext uri="{FF2B5EF4-FFF2-40B4-BE49-F238E27FC236}">
                <a16:creationId xmlns:a16="http://schemas.microsoft.com/office/drawing/2014/main" id="{EA6CE0B1-B4A4-D6DE-3926-B12A40C3ECBE}"/>
              </a:ext>
            </a:extLst>
          </p:cNvPr>
          <p:cNvSpPr/>
          <p:nvPr/>
        </p:nvSpPr>
        <p:spPr>
          <a:xfrm flipH="1">
            <a:off x="9265941" y="3046413"/>
            <a:ext cx="209551" cy="647700"/>
          </a:xfrm>
          <a:prstGeom prst="leftBrace">
            <a:avLst/>
          </a:prstGeom>
          <a:ln>
            <a:solidFill>
              <a:srgbClr val="C00000"/>
            </a:solidFill>
            <a:headEnd type="none" w="med" len="med"/>
            <a:tailEnd type="non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IN">
              <a:solidFill>
                <a:srgbClr val="C00000"/>
              </a:solidFill>
            </a:endParaRPr>
          </a:p>
        </p:txBody>
      </p:sp>
      <p:sp>
        <p:nvSpPr>
          <p:cNvPr id="4" name="Left Brace 3">
            <a:extLst>
              <a:ext uri="{FF2B5EF4-FFF2-40B4-BE49-F238E27FC236}">
                <a16:creationId xmlns:a16="http://schemas.microsoft.com/office/drawing/2014/main" id="{493366D2-F739-D222-D50B-763B07BA955E}"/>
              </a:ext>
            </a:extLst>
          </p:cNvPr>
          <p:cNvSpPr/>
          <p:nvPr/>
        </p:nvSpPr>
        <p:spPr>
          <a:xfrm>
            <a:off x="2716508" y="3046413"/>
            <a:ext cx="270389" cy="647700"/>
          </a:xfrm>
          <a:prstGeom prst="leftBrace">
            <a:avLst/>
          </a:prstGeom>
          <a:ln>
            <a:solidFill>
              <a:srgbClr val="C0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solidFill>
                <a:schemeClr val="accent6">
                  <a:lumMod val="50000"/>
                </a:schemeClr>
              </a:solidFill>
            </a:endParaRPr>
          </a:p>
        </p:txBody>
      </p:sp>
      <p:sp>
        <p:nvSpPr>
          <p:cNvPr id="5" name="TextBox 4">
            <a:extLst>
              <a:ext uri="{FF2B5EF4-FFF2-40B4-BE49-F238E27FC236}">
                <a16:creationId xmlns:a16="http://schemas.microsoft.com/office/drawing/2014/main" id="{6234E6D9-73C9-8A27-C01C-F65034C33A2E}"/>
              </a:ext>
            </a:extLst>
          </p:cNvPr>
          <p:cNvSpPr txBox="1"/>
          <p:nvPr/>
        </p:nvSpPr>
        <p:spPr>
          <a:xfrm>
            <a:off x="3415766" y="3046413"/>
            <a:ext cx="5421306" cy="646331"/>
          </a:xfrm>
          <a:prstGeom prst="rect">
            <a:avLst/>
          </a:prstGeom>
          <a:noFill/>
        </p:spPr>
        <p:txBody>
          <a:bodyPr wrap="square">
            <a:spAutoFit/>
          </a:bodyPr>
          <a:lstStyle/>
          <a:p>
            <a:pPr algn="ctr"/>
            <a:r>
              <a:rPr lang="en-IN" sz="36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360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IN" sz="3600" dirty="0">
                <a:solidFill>
                  <a:srgbClr val="C00000"/>
                </a:solidFill>
                <a:latin typeface="Bahnschrift Light Condensed" panose="020B0502040204020203" pitchFamily="34" charset="0"/>
                <a:cs typeface="Dreaming Outloud Script Pro" panose="020B0604020202020204" pitchFamily="66" charset="0"/>
              </a:rPr>
              <a:t>Services bouquet</a:t>
            </a:r>
          </a:p>
        </p:txBody>
      </p:sp>
    </p:spTree>
    <p:extLst>
      <p:ext uri="{BB962C8B-B14F-4D97-AF65-F5344CB8AC3E}">
        <p14:creationId xmlns:p14="http://schemas.microsoft.com/office/powerpoint/2010/main" val="1216832553"/>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326D5D-ACE2-6376-B325-F8F8621B8A5A}"/>
              </a:ext>
            </a:extLst>
          </p:cNvPr>
          <p:cNvSpPr>
            <a:spLocks noGrp="1"/>
          </p:cNvSpPr>
          <p:nvPr>
            <p:ph type="sldNum" sz="quarter" idx="12"/>
          </p:nvPr>
        </p:nvSpPr>
        <p:spPr/>
        <p:txBody>
          <a:bodyPr anchor="ctr"/>
          <a:lstStyle/>
          <a:p>
            <a:pPr algn="ctr"/>
            <a:fld id="{9987379D-9607-48BE-ABA9-48EDC5F121D1}" type="slidenum">
              <a:rPr lang="en-IN" sz="1200" smtClean="0"/>
              <a:pPr algn="ctr"/>
              <a:t>10</a:t>
            </a:fld>
            <a:endParaRPr lang="en-IN" sz="1200" dirty="0"/>
          </a:p>
        </p:txBody>
      </p:sp>
      <p:sp>
        <p:nvSpPr>
          <p:cNvPr id="5" name="Title 1">
            <a:extLst>
              <a:ext uri="{FF2B5EF4-FFF2-40B4-BE49-F238E27FC236}">
                <a16:creationId xmlns:a16="http://schemas.microsoft.com/office/drawing/2014/main" id="{F4218BA1-668F-0BF1-8C32-2A3C8C4EB37E}"/>
              </a:ext>
            </a:extLst>
          </p:cNvPr>
          <p:cNvSpPr txBox="1">
            <a:spLocks/>
          </p:cNvSpPr>
          <p:nvPr/>
        </p:nvSpPr>
        <p:spPr>
          <a:xfrm>
            <a:off x="85629" y="-1"/>
            <a:ext cx="10736259" cy="600075"/>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a:lnSpc>
                <a:spcPct val="120000"/>
              </a:lnSpc>
              <a:spcBef>
                <a:spcPts val="0"/>
              </a:spcBef>
            </a:pPr>
            <a:r>
              <a:rPr lang="en-IN" sz="2800" b="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800" b="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US" sz="2800" b="0" dirty="0">
                <a:solidFill>
                  <a:srgbClr val="C00000"/>
                </a:solidFill>
                <a:latin typeface="Bahnschrift Light Condensed" panose="020B0502040204020203" pitchFamily="34" charset="0"/>
                <a:cs typeface="Calibri Light" panose="020F0302020204030204" pitchFamily="34" charset="0"/>
              </a:rPr>
              <a:t>Services</a:t>
            </a:r>
            <a:endParaRPr lang="en-IN" sz="2800" b="0" dirty="0">
              <a:solidFill>
                <a:srgbClr val="C00000"/>
              </a:solidFill>
              <a:latin typeface="Bahnschrift Light Condensed" panose="020B0502040204020203" pitchFamily="34" charset="0"/>
              <a:cs typeface="Calibri Light" panose="020F0302020204030204" pitchFamily="34" charset="0"/>
            </a:endParaRPr>
          </a:p>
        </p:txBody>
      </p:sp>
      <p:sp>
        <p:nvSpPr>
          <p:cNvPr id="14" name="Rectangle: Top Corners One Rounded and One Snipped 13">
            <a:extLst>
              <a:ext uri="{FF2B5EF4-FFF2-40B4-BE49-F238E27FC236}">
                <a16:creationId xmlns:a16="http://schemas.microsoft.com/office/drawing/2014/main" id="{017BAC6A-8F72-B527-13D8-B52A73FF36CA}"/>
              </a:ext>
            </a:extLst>
          </p:cNvPr>
          <p:cNvSpPr/>
          <p:nvPr/>
        </p:nvSpPr>
        <p:spPr>
          <a:xfrm>
            <a:off x="238783"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nSpc>
                <a:spcPts val="2700"/>
              </a:lnSpc>
            </a:pPr>
            <a:r>
              <a:rPr lang="en-US" sz="2000" dirty="0">
                <a:solidFill>
                  <a:srgbClr val="000000"/>
                </a:solidFill>
              </a:rPr>
              <a:t>Business Advisory services specialize in supporting clients to navigate the complexities of the infrastructure sector. </a:t>
            </a:r>
          </a:p>
          <a:p>
            <a:pPr>
              <a:lnSpc>
                <a:spcPts val="2700"/>
              </a:lnSpc>
            </a:pPr>
            <a:endParaRPr lang="en-US" sz="2000" dirty="0">
              <a:solidFill>
                <a:srgbClr val="000000"/>
              </a:solidFill>
            </a:endParaRPr>
          </a:p>
          <a:p>
            <a:pPr>
              <a:lnSpc>
                <a:spcPts val="2700"/>
              </a:lnSpc>
            </a:pPr>
            <a:endParaRPr lang="en-US" sz="2000" dirty="0">
              <a:solidFill>
                <a:srgbClr val="000000"/>
              </a:solidFill>
            </a:endParaRPr>
          </a:p>
          <a:p>
            <a:pPr>
              <a:lnSpc>
                <a:spcPts val="2700"/>
              </a:lnSpc>
            </a:pPr>
            <a:r>
              <a:rPr lang="en-US" sz="2000" b="1" dirty="0">
                <a:solidFill>
                  <a:srgbClr val="002060"/>
                </a:solidFill>
              </a:rPr>
              <a:t>Comprehensive analysis of the business dynamics, risk-reward matrix, and business opportunities create value for stakeholders.</a:t>
            </a:r>
            <a:endParaRPr lang="en-IN" sz="2000" b="1" dirty="0">
              <a:solidFill>
                <a:srgbClr val="002060"/>
              </a:solidFill>
            </a:endParaRPr>
          </a:p>
        </p:txBody>
      </p:sp>
      <p:sp>
        <p:nvSpPr>
          <p:cNvPr id="7" name="Rectangle: Diagonal Corners Rounded 6">
            <a:extLst>
              <a:ext uri="{FF2B5EF4-FFF2-40B4-BE49-F238E27FC236}">
                <a16:creationId xmlns:a16="http://schemas.microsoft.com/office/drawing/2014/main" id="{8BD4DF40-F6C6-7F1D-787B-C504009D1F90}"/>
              </a:ext>
            </a:extLst>
          </p:cNvPr>
          <p:cNvSpPr/>
          <p:nvPr/>
        </p:nvSpPr>
        <p:spPr>
          <a:xfrm>
            <a:off x="238784"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B</a:t>
            </a:r>
            <a:r>
              <a:rPr lang="en-US" sz="2600" dirty="0">
                <a:solidFill>
                  <a:srgbClr val="734B41"/>
                </a:solidFill>
              </a:rPr>
              <a:t>usiness Advisory</a:t>
            </a:r>
          </a:p>
        </p:txBody>
      </p:sp>
      <p:sp>
        <p:nvSpPr>
          <p:cNvPr id="11" name="Rectangle: Top Corners One Rounded and One Snipped 10">
            <a:extLst>
              <a:ext uri="{FF2B5EF4-FFF2-40B4-BE49-F238E27FC236}">
                <a16:creationId xmlns:a16="http://schemas.microsoft.com/office/drawing/2014/main" id="{8D11E5DC-CD4A-8D2B-629C-7785B80877A8}"/>
              </a:ext>
            </a:extLst>
          </p:cNvPr>
          <p:cNvSpPr/>
          <p:nvPr/>
        </p:nvSpPr>
        <p:spPr>
          <a:xfrm>
            <a:off x="4419467"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nSpc>
                <a:spcPts val="2700"/>
              </a:lnSpc>
              <a:spcBef>
                <a:spcPts val="0"/>
              </a:spcBef>
              <a:spcAft>
                <a:spcPts val="0"/>
              </a:spcAft>
            </a:pPr>
            <a:r>
              <a:rPr lang="en-US" sz="2000" dirty="0">
                <a:solidFill>
                  <a:srgbClr val="000000"/>
                </a:solidFill>
              </a:rPr>
              <a:t>Financial Modeling services include evaluating project or transaction specific opportunities. </a:t>
            </a:r>
          </a:p>
          <a:p>
            <a:pPr>
              <a:lnSpc>
                <a:spcPts val="2700"/>
              </a:lnSpc>
              <a:spcBef>
                <a:spcPts val="0"/>
              </a:spcBef>
              <a:spcAft>
                <a:spcPts val="0"/>
              </a:spcAft>
            </a:pPr>
            <a:endParaRPr lang="en-US" sz="2000" b="1" dirty="0">
              <a:solidFill>
                <a:srgbClr val="002060"/>
              </a:solidFill>
            </a:endParaRPr>
          </a:p>
          <a:p>
            <a:pPr>
              <a:lnSpc>
                <a:spcPts val="2700"/>
              </a:lnSpc>
              <a:spcBef>
                <a:spcPts val="0"/>
              </a:spcBef>
              <a:spcAft>
                <a:spcPts val="0"/>
              </a:spcAft>
            </a:pPr>
            <a:endParaRPr lang="en-US" sz="2000" b="1" dirty="0">
              <a:solidFill>
                <a:srgbClr val="002060"/>
              </a:solidFill>
            </a:endParaRPr>
          </a:p>
          <a:p>
            <a:pPr>
              <a:lnSpc>
                <a:spcPts val="2700"/>
              </a:lnSpc>
              <a:spcBef>
                <a:spcPts val="0"/>
              </a:spcBef>
              <a:spcAft>
                <a:spcPts val="0"/>
              </a:spcAft>
            </a:pPr>
            <a:endParaRPr lang="en-US" sz="2000" b="1" dirty="0">
              <a:solidFill>
                <a:srgbClr val="002060"/>
              </a:solidFill>
            </a:endParaRPr>
          </a:p>
          <a:p>
            <a:pPr>
              <a:lnSpc>
                <a:spcPts val="2700"/>
              </a:lnSpc>
              <a:spcBef>
                <a:spcPts val="0"/>
              </a:spcBef>
              <a:spcAft>
                <a:spcPts val="0"/>
              </a:spcAft>
            </a:pPr>
            <a:r>
              <a:rPr lang="en-US" sz="2000" b="1" dirty="0">
                <a:solidFill>
                  <a:srgbClr val="002060"/>
                </a:solidFill>
              </a:rPr>
              <a:t>Optimal solutions factor in underlying contract, taxation, accounting, trends, viability, bankability, and winnability.</a:t>
            </a:r>
          </a:p>
        </p:txBody>
      </p:sp>
      <p:sp>
        <p:nvSpPr>
          <p:cNvPr id="12" name="Rectangle: Diagonal Corners Rounded 11">
            <a:extLst>
              <a:ext uri="{FF2B5EF4-FFF2-40B4-BE49-F238E27FC236}">
                <a16:creationId xmlns:a16="http://schemas.microsoft.com/office/drawing/2014/main" id="{8375EF1E-967C-8D5E-C6F1-D4766BD20025}"/>
              </a:ext>
            </a:extLst>
          </p:cNvPr>
          <p:cNvSpPr/>
          <p:nvPr/>
        </p:nvSpPr>
        <p:spPr>
          <a:xfrm>
            <a:off x="4419467"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F</a:t>
            </a:r>
            <a:r>
              <a:rPr lang="en-US" sz="2600" dirty="0">
                <a:solidFill>
                  <a:srgbClr val="734B41"/>
                </a:solidFill>
              </a:rPr>
              <a:t>inancial Modeling</a:t>
            </a:r>
          </a:p>
        </p:txBody>
      </p:sp>
      <p:sp>
        <p:nvSpPr>
          <p:cNvPr id="13" name="Rectangle: Top Corners One Rounded and One Snipped 12">
            <a:extLst>
              <a:ext uri="{FF2B5EF4-FFF2-40B4-BE49-F238E27FC236}">
                <a16:creationId xmlns:a16="http://schemas.microsoft.com/office/drawing/2014/main" id="{3BA2A39A-A424-FEB2-A334-BDF29E0EF1D7}"/>
              </a:ext>
            </a:extLst>
          </p:cNvPr>
          <p:cNvSpPr/>
          <p:nvPr/>
        </p:nvSpPr>
        <p:spPr>
          <a:xfrm>
            <a:off x="8600151"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r>
              <a:rPr lang="en-US" sz="2000" dirty="0">
                <a:solidFill>
                  <a:srgbClr val="000000"/>
                </a:solidFill>
              </a:rPr>
              <a:t>Investment banking services facilitates Capital Raising for Infra projects at competitive cost, optimum non-recourse structure  and in alignment with the concession agreement.</a:t>
            </a:r>
          </a:p>
          <a:p>
            <a:endParaRPr lang="en-US" sz="2000" b="1" dirty="0">
              <a:solidFill>
                <a:srgbClr val="002060"/>
              </a:solidFill>
            </a:endParaRPr>
          </a:p>
          <a:p>
            <a:r>
              <a:rPr lang="en-US" sz="2000" b="1" dirty="0">
                <a:solidFill>
                  <a:srgbClr val="002060"/>
                </a:solidFill>
              </a:rPr>
              <a:t>Infra Advisors have expertise in infra projects, financial markets, market trends, regulatory frameworks, and concession agreement constraints.</a:t>
            </a:r>
          </a:p>
        </p:txBody>
      </p:sp>
      <p:sp>
        <p:nvSpPr>
          <p:cNvPr id="15" name="Rectangle: Diagonal Corners Rounded 14">
            <a:extLst>
              <a:ext uri="{FF2B5EF4-FFF2-40B4-BE49-F238E27FC236}">
                <a16:creationId xmlns:a16="http://schemas.microsoft.com/office/drawing/2014/main" id="{399D8E39-2593-56E9-C877-A2140B5BC617}"/>
              </a:ext>
            </a:extLst>
          </p:cNvPr>
          <p:cNvSpPr/>
          <p:nvPr/>
        </p:nvSpPr>
        <p:spPr>
          <a:xfrm>
            <a:off x="8600152"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I</a:t>
            </a:r>
            <a:r>
              <a:rPr lang="en-US" sz="2600" dirty="0">
                <a:solidFill>
                  <a:srgbClr val="734B41"/>
                </a:solidFill>
              </a:rPr>
              <a:t>nvestment Banking</a:t>
            </a:r>
          </a:p>
        </p:txBody>
      </p:sp>
    </p:spTree>
    <p:extLst>
      <p:ext uri="{BB962C8B-B14F-4D97-AF65-F5344CB8AC3E}">
        <p14:creationId xmlns:p14="http://schemas.microsoft.com/office/powerpoint/2010/main" val="951525131"/>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326D5D-ACE2-6376-B325-F8F8621B8A5A}"/>
              </a:ext>
            </a:extLst>
          </p:cNvPr>
          <p:cNvSpPr>
            <a:spLocks noGrp="1"/>
          </p:cNvSpPr>
          <p:nvPr>
            <p:ph type="sldNum" sz="quarter" idx="12"/>
          </p:nvPr>
        </p:nvSpPr>
        <p:spPr/>
        <p:txBody>
          <a:bodyPr anchor="ctr"/>
          <a:lstStyle/>
          <a:p>
            <a:pPr algn="ctr"/>
            <a:fld id="{9987379D-9607-48BE-ABA9-48EDC5F121D1}" type="slidenum">
              <a:rPr lang="en-IN" sz="1200" smtClean="0"/>
              <a:pPr algn="ctr"/>
              <a:t>11</a:t>
            </a:fld>
            <a:endParaRPr lang="en-IN" sz="1200" dirty="0"/>
          </a:p>
        </p:txBody>
      </p:sp>
      <p:sp>
        <p:nvSpPr>
          <p:cNvPr id="5" name="Title 1">
            <a:extLst>
              <a:ext uri="{FF2B5EF4-FFF2-40B4-BE49-F238E27FC236}">
                <a16:creationId xmlns:a16="http://schemas.microsoft.com/office/drawing/2014/main" id="{F4218BA1-668F-0BF1-8C32-2A3C8C4EB37E}"/>
              </a:ext>
            </a:extLst>
          </p:cNvPr>
          <p:cNvSpPr txBox="1">
            <a:spLocks/>
          </p:cNvSpPr>
          <p:nvPr/>
        </p:nvSpPr>
        <p:spPr>
          <a:xfrm>
            <a:off x="85629" y="-1"/>
            <a:ext cx="10736259" cy="600075"/>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a:lnSpc>
                <a:spcPct val="120000"/>
              </a:lnSpc>
              <a:spcBef>
                <a:spcPts val="0"/>
              </a:spcBef>
            </a:pPr>
            <a:r>
              <a:rPr lang="en-IN" sz="2800" b="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800" b="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US" sz="2800" b="0" dirty="0">
                <a:solidFill>
                  <a:srgbClr val="C00000"/>
                </a:solidFill>
                <a:latin typeface="Bahnschrift Light Condensed" panose="020B0502040204020203" pitchFamily="34" charset="0"/>
                <a:cs typeface="Calibri Light" panose="020F0302020204030204" pitchFamily="34" charset="0"/>
              </a:rPr>
              <a:t>Services</a:t>
            </a:r>
            <a:endParaRPr lang="en-IN" sz="2800" b="0" dirty="0">
              <a:solidFill>
                <a:srgbClr val="C00000"/>
              </a:solidFill>
              <a:latin typeface="Bahnschrift Light Condensed" panose="020B0502040204020203" pitchFamily="34" charset="0"/>
              <a:cs typeface="Calibri Light" panose="020F0302020204030204" pitchFamily="34" charset="0"/>
            </a:endParaRPr>
          </a:p>
        </p:txBody>
      </p:sp>
      <p:sp>
        <p:nvSpPr>
          <p:cNvPr id="14" name="Rectangle: Top Corners One Rounded and One Snipped 13">
            <a:extLst>
              <a:ext uri="{FF2B5EF4-FFF2-40B4-BE49-F238E27FC236}">
                <a16:creationId xmlns:a16="http://schemas.microsoft.com/office/drawing/2014/main" id="{017BAC6A-8F72-B527-13D8-B52A73FF36CA}"/>
              </a:ext>
            </a:extLst>
          </p:cNvPr>
          <p:cNvSpPr/>
          <p:nvPr/>
        </p:nvSpPr>
        <p:spPr>
          <a:xfrm>
            <a:off x="238783"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nSpc>
                <a:spcPts val="2700"/>
              </a:lnSpc>
              <a:spcBef>
                <a:spcPts val="0"/>
              </a:spcBef>
              <a:spcAft>
                <a:spcPts val="0"/>
              </a:spcAft>
            </a:pPr>
            <a:r>
              <a:rPr lang="en-US" sz="2000" dirty="0">
                <a:solidFill>
                  <a:srgbClr val="000000"/>
                </a:solidFill>
              </a:rPr>
              <a:t>Our Monetization Services ensures higher realization, quick turnaround and optimum transaction  deal structure.</a:t>
            </a:r>
          </a:p>
          <a:p>
            <a:endParaRPr lang="en-US" sz="2400" dirty="0"/>
          </a:p>
          <a:p>
            <a:r>
              <a:rPr lang="en-US" sz="2000" b="1" dirty="0">
                <a:solidFill>
                  <a:srgbClr val="002060"/>
                </a:solidFill>
              </a:rPr>
              <a:t>Holding Infra Assets till maturity is counter productive for various reasons. Asset holding should be till the end of concession period, and  then it should be divested. </a:t>
            </a:r>
          </a:p>
          <a:p>
            <a:br>
              <a:rPr lang="en-US" sz="2000" dirty="0">
                <a:solidFill>
                  <a:srgbClr val="000000"/>
                </a:solidFill>
              </a:rPr>
            </a:br>
            <a:endParaRPr lang="en-IN" sz="2000" dirty="0">
              <a:solidFill>
                <a:srgbClr val="000000"/>
              </a:solidFill>
            </a:endParaRPr>
          </a:p>
        </p:txBody>
      </p:sp>
      <p:sp>
        <p:nvSpPr>
          <p:cNvPr id="7" name="Rectangle: Diagonal Corners Rounded 6">
            <a:extLst>
              <a:ext uri="{FF2B5EF4-FFF2-40B4-BE49-F238E27FC236}">
                <a16:creationId xmlns:a16="http://schemas.microsoft.com/office/drawing/2014/main" id="{8BD4DF40-F6C6-7F1D-787B-C504009D1F90}"/>
              </a:ext>
            </a:extLst>
          </p:cNvPr>
          <p:cNvSpPr/>
          <p:nvPr/>
        </p:nvSpPr>
        <p:spPr>
          <a:xfrm>
            <a:off x="238784"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A</a:t>
            </a:r>
            <a:r>
              <a:rPr lang="en-US" sz="2600" dirty="0">
                <a:solidFill>
                  <a:srgbClr val="734B41"/>
                </a:solidFill>
              </a:rPr>
              <a:t>ssets Monetization </a:t>
            </a:r>
          </a:p>
        </p:txBody>
      </p:sp>
      <p:sp>
        <p:nvSpPr>
          <p:cNvPr id="11" name="Rectangle: Top Corners One Rounded and One Snipped 10">
            <a:extLst>
              <a:ext uri="{FF2B5EF4-FFF2-40B4-BE49-F238E27FC236}">
                <a16:creationId xmlns:a16="http://schemas.microsoft.com/office/drawing/2014/main" id="{8D11E5DC-CD4A-8D2B-629C-7785B80877A8}"/>
              </a:ext>
            </a:extLst>
          </p:cNvPr>
          <p:cNvSpPr/>
          <p:nvPr/>
        </p:nvSpPr>
        <p:spPr>
          <a:xfrm>
            <a:off x="4419467"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nSpc>
                <a:spcPts val="2700"/>
              </a:lnSpc>
            </a:pPr>
            <a:r>
              <a:rPr lang="en-US" sz="2000" dirty="0">
                <a:solidFill>
                  <a:srgbClr val="000000"/>
                </a:solidFill>
              </a:rPr>
              <a:t>Infra Advisors InvIT services support sponsors and assets owners from concept to implementation.</a:t>
            </a:r>
          </a:p>
          <a:p>
            <a:pPr>
              <a:lnSpc>
                <a:spcPts val="2700"/>
              </a:lnSpc>
            </a:pPr>
            <a:endParaRPr lang="en-US" sz="2000" b="1" dirty="0">
              <a:solidFill>
                <a:srgbClr val="002060"/>
              </a:solidFill>
            </a:endParaRPr>
          </a:p>
          <a:p>
            <a:pPr>
              <a:lnSpc>
                <a:spcPts val="2700"/>
              </a:lnSpc>
            </a:pPr>
            <a:endParaRPr lang="en-US" sz="2000" b="1" dirty="0">
              <a:solidFill>
                <a:srgbClr val="002060"/>
              </a:solidFill>
            </a:endParaRPr>
          </a:p>
          <a:p>
            <a:pPr>
              <a:lnSpc>
                <a:spcPts val="2700"/>
              </a:lnSpc>
            </a:pPr>
            <a:r>
              <a:rPr lang="en-US" sz="2000" b="1" dirty="0" err="1">
                <a:solidFill>
                  <a:srgbClr val="002060"/>
                </a:solidFill>
              </a:rPr>
              <a:t>InvIT</a:t>
            </a:r>
            <a:r>
              <a:rPr lang="en-US" sz="2000" b="1" dirty="0">
                <a:solidFill>
                  <a:srgbClr val="002060"/>
                </a:solidFill>
              </a:rPr>
              <a:t> guidelines are complex even though provides opportunity to seek investment with strong governing structure and tax efficiency.  </a:t>
            </a:r>
          </a:p>
          <a:p>
            <a:pPr>
              <a:lnSpc>
                <a:spcPts val="2700"/>
              </a:lnSpc>
            </a:pPr>
            <a:r>
              <a:rPr lang="en-US" sz="2000" b="1" dirty="0">
                <a:solidFill>
                  <a:srgbClr val="002060"/>
                </a:solidFill>
              </a:rPr>
              <a:t> </a:t>
            </a:r>
          </a:p>
        </p:txBody>
      </p:sp>
      <p:sp>
        <p:nvSpPr>
          <p:cNvPr id="12" name="Rectangle: Diagonal Corners Rounded 11">
            <a:extLst>
              <a:ext uri="{FF2B5EF4-FFF2-40B4-BE49-F238E27FC236}">
                <a16:creationId xmlns:a16="http://schemas.microsoft.com/office/drawing/2014/main" id="{8375EF1E-967C-8D5E-C6F1-D4766BD20025}"/>
              </a:ext>
            </a:extLst>
          </p:cNvPr>
          <p:cNvSpPr/>
          <p:nvPr/>
        </p:nvSpPr>
        <p:spPr>
          <a:xfrm>
            <a:off x="4419467"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I</a:t>
            </a:r>
            <a:r>
              <a:rPr lang="en-US" sz="2600" dirty="0">
                <a:solidFill>
                  <a:srgbClr val="734B41"/>
                </a:solidFill>
              </a:rPr>
              <a:t>nvIT Advisory</a:t>
            </a:r>
          </a:p>
        </p:txBody>
      </p:sp>
      <p:sp>
        <p:nvSpPr>
          <p:cNvPr id="13" name="Rectangle: Top Corners One Rounded and One Snipped 12">
            <a:extLst>
              <a:ext uri="{FF2B5EF4-FFF2-40B4-BE49-F238E27FC236}">
                <a16:creationId xmlns:a16="http://schemas.microsoft.com/office/drawing/2014/main" id="{3BA2A39A-A424-FEB2-A334-BDF29E0EF1D7}"/>
              </a:ext>
            </a:extLst>
          </p:cNvPr>
          <p:cNvSpPr/>
          <p:nvPr/>
        </p:nvSpPr>
        <p:spPr>
          <a:xfrm>
            <a:off x="8600151"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nSpc>
                <a:spcPts val="2700"/>
              </a:lnSpc>
            </a:pPr>
            <a:r>
              <a:rPr lang="en-US" sz="2000" dirty="0">
                <a:solidFill>
                  <a:srgbClr val="000000"/>
                </a:solidFill>
              </a:rPr>
              <a:t>Infra Advisors scans opportunities, ensures alignment and support in evaluating, due diligence, negotiation, compliance, refinance and takeover.  </a:t>
            </a:r>
            <a:endParaRPr lang="en-IN" sz="2000" dirty="0">
              <a:solidFill>
                <a:srgbClr val="000000"/>
              </a:solidFill>
            </a:endParaRPr>
          </a:p>
          <a:p>
            <a:pPr>
              <a:lnSpc>
                <a:spcPts val="2700"/>
              </a:lnSpc>
            </a:pPr>
            <a:endParaRPr lang="en-US" sz="2000" dirty="0">
              <a:solidFill>
                <a:srgbClr val="000000"/>
              </a:solidFill>
            </a:endParaRPr>
          </a:p>
          <a:p>
            <a:pPr>
              <a:lnSpc>
                <a:spcPts val="2700"/>
              </a:lnSpc>
            </a:pPr>
            <a:endParaRPr lang="en-US" sz="2000" b="1" dirty="0">
              <a:solidFill>
                <a:srgbClr val="002060"/>
              </a:solidFill>
            </a:endParaRPr>
          </a:p>
          <a:p>
            <a:pPr>
              <a:lnSpc>
                <a:spcPts val="2700"/>
              </a:lnSpc>
            </a:pPr>
            <a:r>
              <a:rPr lang="en-US" sz="2000" b="1" dirty="0">
                <a:solidFill>
                  <a:srgbClr val="002060"/>
                </a:solidFill>
              </a:rPr>
              <a:t>The expansion of infra assets unlocks opportunities, including in distressed assets, whether financially or physically. </a:t>
            </a:r>
          </a:p>
          <a:p>
            <a:pPr>
              <a:lnSpc>
                <a:spcPts val="2700"/>
              </a:lnSpc>
            </a:pPr>
            <a:endParaRPr lang="en-US" sz="2000" dirty="0">
              <a:solidFill>
                <a:srgbClr val="000000"/>
              </a:solidFill>
            </a:endParaRPr>
          </a:p>
        </p:txBody>
      </p:sp>
      <p:sp>
        <p:nvSpPr>
          <p:cNvPr id="15" name="Rectangle: Diagonal Corners Rounded 14">
            <a:extLst>
              <a:ext uri="{FF2B5EF4-FFF2-40B4-BE49-F238E27FC236}">
                <a16:creationId xmlns:a16="http://schemas.microsoft.com/office/drawing/2014/main" id="{399D8E39-2593-56E9-C877-A2140B5BC617}"/>
              </a:ext>
            </a:extLst>
          </p:cNvPr>
          <p:cNvSpPr/>
          <p:nvPr/>
        </p:nvSpPr>
        <p:spPr>
          <a:xfrm>
            <a:off x="8600152"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M</a:t>
            </a:r>
            <a:r>
              <a:rPr lang="en-US" sz="2600" dirty="0">
                <a:solidFill>
                  <a:srgbClr val="734B41"/>
                </a:solidFill>
              </a:rPr>
              <a:t>erger &amp; Acquisition</a:t>
            </a:r>
          </a:p>
        </p:txBody>
      </p:sp>
    </p:spTree>
    <p:extLst>
      <p:ext uri="{BB962C8B-B14F-4D97-AF65-F5344CB8AC3E}">
        <p14:creationId xmlns:p14="http://schemas.microsoft.com/office/powerpoint/2010/main" val="49472710"/>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60A808-C847-DAF9-CAC5-867250DEC32F}"/>
              </a:ext>
            </a:extLst>
          </p:cNvPr>
          <p:cNvSpPr>
            <a:spLocks noGrp="1"/>
          </p:cNvSpPr>
          <p:nvPr>
            <p:ph type="sldNum" sz="quarter" idx="12"/>
          </p:nvPr>
        </p:nvSpPr>
        <p:spPr/>
        <p:txBody>
          <a:bodyPr anchor="ctr"/>
          <a:lstStyle/>
          <a:p>
            <a:pPr algn="ctr"/>
            <a:fld id="{9987379D-9607-48BE-ABA9-48EDC5F121D1}" type="slidenum">
              <a:rPr lang="en-IN" sz="1200" smtClean="0"/>
              <a:pPr algn="ctr"/>
              <a:t>12</a:t>
            </a:fld>
            <a:endParaRPr lang="en-IN" sz="1200" dirty="0"/>
          </a:p>
        </p:txBody>
      </p:sp>
      <p:sp>
        <p:nvSpPr>
          <p:cNvPr id="3" name="Left Brace 2">
            <a:extLst>
              <a:ext uri="{FF2B5EF4-FFF2-40B4-BE49-F238E27FC236}">
                <a16:creationId xmlns:a16="http://schemas.microsoft.com/office/drawing/2014/main" id="{EA6CE0B1-B4A4-D6DE-3926-B12A40C3ECBE}"/>
              </a:ext>
            </a:extLst>
          </p:cNvPr>
          <p:cNvSpPr/>
          <p:nvPr/>
        </p:nvSpPr>
        <p:spPr>
          <a:xfrm flipH="1">
            <a:off x="9475492" y="3073619"/>
            <a:ext cx="209551" cy="647700"/>
          </a:xfrm>
          <a:prstGeom prst="leftBrace">
            <a:avLst/>
          </a:prstGeom>
          <a:ln>
            <a:solidFill>
              <a:srgbClr val="C00000"/>
            </a:solidFill>
            <a:headEnd type="none" w="med" len="med"/>
            <a:tailEnd type="non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IN">
              <a:solidFill>
                <a:srgbClr val="C00000"/>
              </a:solidFill>
            </a:endParaRPr>
          </a:p>
        </p:txBody>
      </p:sp>
      <p:sp>
        <p:nvSpPr>
          <p:cNvPr id="4" name="Left Brace 3">
            <a:extLst>
              <a:ext uri="{FF2B5EF4-FFF2-40B4-BE49-F238E27FC236}">
                <a16:creationId xmlns:a16="http://schemas.microsoft.com/office/drawing/2014/main" id="{493366D2-F739-D222-D50B-763B07BA955E}"/>
              </a:ext>
            </a:extLst>
          </p:cNvPr>
          <p:cNvSpPr/>
          <p:nvPr/>
        </p:nvSpPr>
        <p:spPr>
          <a:xfrm>
            <a:off x="2506957" y="3074988"/>
            <a:ext cx="270389" cy="647700"/>
          </a:xfrm>
          <a:prstGeom prst="leftBrace">
            <a:avLst/>
          </a:prstGeom>
          <a:ln>
            <a:solidFill>
              <a:srgbClr val="C0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solidFill>
                <a:schemeClr val="accent6">
                  <a:lumMod val="50000"/>
                </a:schemeClr>
              </a:solidFill>
            </a:endParaRPr>
          </a:p>
        </p:txBody>
      </p:sp>
      <p:sp>
        <p:nvSpPr>
          <p:cNvPr id="5" name="TextBox 4">
            <a:extLst>
              <a:ext uri="{FF2B5EF4-FFF2-40B4-BE49-F238E27FC236}">
                <a16:creationId xmlns:a16="http://schemas.microsoft.com/office/drawing/2014/main" id="{6234E6D9-73C9-8A27-C01C-F65034C33A2E}"/>
              </a:ext>
            </a:extLst>
          </p:cNvPr>
          <p:cNvSpPr txBox="1"/>
          <p:nvPr/>
        </p:nvSpPr>
        <p:spPr>
          <a:xfrm>
            <a:off x="2986897" y="3074988"/>
            <a:ext cx="6279043" cy="646331"/>
          </a:xfrm>
          <a:prstGeom prst="rect">
            <a:avLst/>
          </a:prstGeom>
          <a:noFill/>
        </p:spPr>
        <p:txBody>
          <a:bodyPr wrap="square" anchor="ctr">
            <a:spAutoFit/>
          </a:bodyPr>
          <a:lstStyle/>
          <a:p>
            <a:pPr algn="ctr"/>
            <a:r>
              <a:rPr lang="en-IN" sz="36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360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IN" sz="3600" dirty="0">
                <a:solidFill>
                  <a:srgbClr val="C00000"/>
                </a:solidFill>
                <a:latin typeface="Bahnschrift Light Condensed" panose="020B0502040204020203" pitchFamily="34" charset="0"/>
                <a:cs typeface="Dreaming Outloud Script Pro" panose="020B0604020202020204" pitchFamily="66" charset="0"/>
              </a:rPr>
              <a:t>Competencies </a:t>
            </a:r>
          </a:p>
        </p:txBody>
      </p:sp>
    </p:spTree>
    <p:extLst>
      <p:ext uri="{BB962C8B-B14F-4D97-AF65-F5344CB8AC3E}">
        <p14:creationId xmlns:p14="http://schemas.microsoft.com/office/powerpoint/2010/main" val="3563326596"/>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326D5D-ACE2-6376-B325-F8F8621B8A5A}"/>
              </a:ext>
            </a:extLst>
          </p:cNvPr>
          <p:cNvSpPr>
            <a:spLocks noGrp="1"/>
          </p:cNvSpPr>
          <p:nvPr>
            <p:ph type="sldNum" sz="quarter" idx="12"/>
          </p:nvPr>
        </p:nvSpPr>
        <p:spPr/>
        <p:txBody>
          <a:bodyPr anchor="ctr"/>
          <a:lstStyle/>
          <a:p>
            <a:pPr algn="ctr"/>
            <a:fld id="{9987379D-9607-48BE-ABA9-48EDC5F121D1}" type="slidenum">
              <a:rPr lang="en-IN" sz="1200" smtClean="0"/>
              <a:pPr algn="ctr"/>
              <a:t>13</a:t>
            </a:fld>
            <a:endParaRPr lang="en-IN" sz="1200" dirty="0"/>
          </a:p>
        </p:txBody>
      </p:sp>
      <p:sp>
        <p:nvSpPr>
          <p:cNvPr id="5" name="Title 1">
            <a:extLst>
              <a:ext uri="{FF2B5EF4-FFF2-40B4-BE49-F238E27FC236}">
                <a16:creationId xmlns:a16="http://schemas.microsoft.com/office/drawing/2014/main" id="{F4218BA1-668F-0BF1-8C32-2A3C8C4EB37E}"/>
              </a:ext>
            </a:extLst>
          </p:cNvPr>
          <p:cNvSpPr txBox="1">
            <a:spLocks/>
          </p:cNvSpPr>
          <p:nvPr/>
        </p:nvSpPr>
        <p:spPr>
          <a:xfrm>
            <a:off x="85629" y="-1"/>
            <a:ext cx="10736259" cy="600075"/>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a:lnSpc>
                <a:spcPct val="120000"/>
              </a:lnSpc>
              <a:spcBef>
                <a:spcPts val="0"/>
              </a:spcBef>
            </a:pPr>
            <a:r>
              <a:rPr lang="en-IN" sz="2800" b="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800" b="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US" sz="2800" b="0" dirty="0">
                <a:solidFill>
                  <a:srgbClr val="C00000"/>
                </a:solidFill>
                <a:latin typeface="Bahnschrift Light Condensed" panose="020B0502040204020203" pitchFamily="34" charset="0"/>
                <a:cs typeface="Calibri Light" panose="020F0302020204030204" pitchFamily="34" charset="0"/>
              </a:rPr>
              <a:t>Competencies</a:t>
            </a:r>
            <a:endParaRPr lang="en-IN" sz="2800" b="0" dirty="0">
              <a:solidFill>
                <a:srgbClr val="C00000"/>
              </a:solidFill>
              <a:latin typeface="Bahnschrift Light Condensed" panose="020B0502040204020203" pitchFamily="34" charset="0"/>
              <a:cs typeface="Calibri Light" panose="020F0302020204030204" pitchFamily="34" charset="0"/>
            </a:endParaRPr>
          </a:p>
        </p:txBody>
      </p:sp>
      <p:sp>
        <p:nvSpPr>
          <p:cNvPr id="14" name="Rectangle: Top Corners One Rounded and One Snipped 13">
            <a:extLst>
              <a:ext uri="{FF2B5EF4-FFF2-40B4-BE49-F238E27FC236}">
                <a16:creationId xmlns:a16="http://schemas.microsoft.com/office/drawing/2014/main" id="{017BAC6A-8F72-B527-13D8-B52A73FF36CA}"/>
              </a:ext>
            </a:extLst>
          </p:cNvPr>
          <p:cNvSpPr/>
          <p:nvPr/>
        </p:nvSpPr>
        <p:spPr>
          <a:xfrm>
            <a:off x="238783"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nSpc>
                <a:spcPts val="2100"/>
              </a:lnSpc>
              <a:spcBef>
                <a:spcPts val="0"/>
              </a:spcBef>
              <a:spcAft>
                <a:spcPts val="0"/>
              </a:spcAft>
            </a:pPr>
            <a:r>
              <a:rPr lang="en-US" b="0" i="0" dirty="0">
                <a:solidFill>
                  <a:srgbClr val="C00000"/>
                </a:solidFill>
                <a:effectLst/>
                <a:latin typeface="Söhne"/>
              </a:rPr>
              <a:t>Infra </a:t>
            </a:r>
            <a:r>
              <a:rPr lang="en-US" b="0" i="0" dirty="0">
                <a:solidFill>
                  <a:srgbClr val="374151"/>
                </a:solidFill>
                <a:effectLst/>
                <a:latin typeface="Söhne"/>
              </a:rPr>
              <a:t>Advisors </a:t>
            </a:r>
            <a:r>
              <a:rPr lang="en-US" dirty="0">
                <a:solidFill>
                  <a:srgbClr val="374151"/>
                </a:solidFill>
                <a:latin typeface="Söhne"/>
              </a:rPr>
              <a:t>has</a:t>
            </a:r>
            <a:r>
              <a:rPr lang="en-US" b="0" i="0" dirty="0">
                <a:solidFill>
                  <a:srgbClr val="374151"/>
                </a:solidFill>
                <a:effectLst/>
                <a:latin typeface="Söhne"/>
              </a:rPr>
              <a:t> grasp of infrastructure sector and tracks infrastructure action plans in different sectors. </a:t>
            </a:r>
          </a:p>
          <a:p>
            <a:pPr>
              <a:lnSpc>
                <a:spcPts val="2100"/>
              </a:lnSpc>
              <a:spcBef>
                <a:spcPts val="0"/>
              </a:spcBef>
              <a:spcAft>
                <a:spcPts val="0"/>
              </a:spcAft>
            </a:pPr>
            <a:endParaRPr lang="en-US" b="0" i="0" dirty="0">
              <a:solidFill>
                <a:srgbClr val="374151"/>
              </a:solidFill>
              <a:effectLst/>
              <a:latin typeface="Söhne"/>
            </a:endParaRPr>
          </a:p>
          <a:p>
            <a:pPr>
              <a:lnSpc>
                <a:spcPts val="2100"/>
              </a:lnSpc>
              <a:spcBef>
                <a:spcPts val="0"/>
              </a:spcBef>
              <a:spcAft>
                <a:spcPts val="0"/>
              </a:spcAft>
            </a:pPr>
            <a:r>
              <a:rPr lang="en-US" b="0" i="0" dirty="0">
                <a:solidFill>
                  <a:srgbClr val="C00000"/>
                </a:solidFill>
                <a:effectLst/>
                <a:latin typeface="Söhne"/>
              </a:rPr>
              <a:t>Our </a:t>
            </a:r>
            <a:r>
              <a:rPr lang="en-US" b="0" i="0" dirty="0">
                <a:solidFill>
                  <a:srgbClr val="374151"/>
                </a:solidFill>
                <a:effectLst/>
                <a:latin typeface="Söhne"/>
              </a:rPr>
              <a:t>proactive involvement and connect with the </a:t>
            </a:r>
            <a:r>
              <a:rPr lang="en-US" dirty="0">
                <a:solidFill>
                  <a:srgbClr val="C00000"/>
                </a:solidFill>
                <a:latin typeface="Söhne"/>
              </a:rPr>
              <a:t>policymakers, ecosystem</a:t>
            </a:r>
            <a:r>
              <a:rPr lang="en-US" b="0" i="0" dirty="0">
                <a:solidFill>
                  <a:srgbClr val="374151"/>
                </a:solidFill>
                <a:effectLst/>
                <a:latin typeface="Söhne"/>
              </a:rPr>
              <a:t>, enable us to stay informed about the various sectors, action plans, investment opportunities, as well as the practical aspects of implementing these projects and critical challenges.</a:t>
            </a:r>
            <a:endParaRPr lang="en-US" dirty="0">
              <a:solidFill>
                <a:srgbClr val="000000"/>
              </a:solidFill>
            </a:endParaRPr>
          </a:p>
        </p:txBody>
      </p:sp>
      <p:sp>
        <p:nvSpPr>
          <p:cNvPr id="7" name="Rectangle: Diagonal Corners Rounded 6">
            <a:extLst>
              <a:ext uri="{FF2B5EF4-FFF2-40B4-BE49-F238E27FC236}">
                <a16:creationId xmlns:a16="http://schemas.microsoft.com/office/drawing/2014/main" id="{8BD4DF40-F6C6-7F1D-787B-C504009D1F90}"/>
              </a:ext>
            </a:extLst>
          </p:cNvPr>
          <p:cNvSpPr/>
          <p:nvPr/>
        </p:nvSpPr>
        <p:spPr>
          <a:xfrm>
            <a:off x="238784"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I</a:t>
            </a:r>
            <a:r>
              <a:rPr lang="en-US" sz="2600" dirty="0">
                <a:solidFill>
                  <a:srgbClr val="734B41"/>
                </a:solidFill>
              </a:rPr>
              <a:t>nfra Sector Outlook</a:t>
            </a:r>
          </a:p>
        </p:txBody>
      </p:sp>
      <p:sp>
        <p:nvSpPr>
          <p:cNvPr id="11" name="Rectangle: Top Corners One Rounded and One Snipped 10">
            <a:extLst>
              <a:ext uri="{FF2B5EF4-FFF2-40B4-BE49-F238E27FC236}">
                <a16:creationId xmlns:a16="http://schemas.microsoft.com/office/drawing/2014/main" id="{8D11E5DC-CD4A-8D2B-629C-7785B80877A8}"/>
              </a:ext>
            </a:extLst>
          </p:cNvPr>
          <p:cNvSpPr/>
          <p:nvPr/>
        </p:nvSpPr>
        <p:spPr>
          <a:xfrm>
            <a:off x="4419467"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rtl="0">
              <a:lnSpc>
                <a:spcPts val="2100"/>
              </a:lnSpc>
              <a:spcBef>
                <a:spcPts val="0"/>
              </a:spcBef>
              <a:spcAft>
                <a:spcPts val="0"/>
              </a:spcAft>
            </a:pPr>
            <a:r>
              <a:rPr lang="en-US" b="0" i="0" dirty="0">
                <a:solidFill>
                  <a:srgbClr val="C00000"/>
                </a:solidFill>
                <a:effectLst/>
                <a:latin typeface="Söhne"/>
              </a:rPr>
              <a:t>Infra </a:t>
            </a:r>
            <a:r>
              <a:rPr lang="en-US" b="0" i="0" dirty="0">
                <a:solidFill>
                  <a:srgbClr val="374151"/>
                </a:solidFill>
                <a:effectLst/>
                <a:latin typeface="Söhne"/>
              </a:rPr>
              <a:t>Advisors is having comprehensive understanding of the specific business dynamics of various sub-sectors of infrastructure. Sub-sectors include line </a:t>
            </a:r>
            <a:r>
              <a:rPr lang="en-US" b="0" i="0" dirty="0">
                <a:solidFill>
                  <a:srgbClr val="C00000"/>
                </a:solidFill>
                <a:effectLst/>
                <a:latin typeface="Söhne"/>
              </a:rPr>
              <a:t>Transportation</a:t>
            </a:r>
            <a:r>
              <a:rPr lang="en-US" b="0" i="0" dirty="0">
                <a:solidFill>
                  <a:srgbClr val="374151"/>
                </a:solidFill>
                <a:effectLst/>
                <a:latin typeface="Söhne"/>
              </a:rPr>
              <a:t> (covering Roads, Railways, Waterways, and Aviation), </a:t>
            </a:r>
            <a:r>
              <a:rPr lang="en-US" b="0" i="0" dirty="0">
                <a:solidFill>
                  <a:srgbClr val="C00000"/>
                </a:solidFill>
                <a:effectLst/>
                <a:latin typeface="Söhne"/>
              </a:rPr>
              <a:t>Urban Infrastructure </a:t>
            </a:r>
            <a:r>
              <a:rPr lang="en-US" b="0" i="0" dirty="0">
                <a:solidFill>
                  <a:srgbClr val="374151"/>
                </a:solidFill>
                <a:effectLst/>
                <a:latin typeface="Söhne"/>
              </a:rPr>
              <a:t>(encompassing Sewage Treatment Plants, Municipal Solid Waste management, and Metro systems), </a:t>
            </a:r>
            <a:r>
              <a:rPr lang="en-US" b="0" i="0" dirty="0">
                <a:solidFill>
                  <a:srgbClr val="C00000"/>
                </a:solidFill>
                <a:effectLst/>
                <a:latin typeface="Söhne"/>
              </a:rPr>
              <a:t>Renewable Energy</a:t>
            </a:r>
            <a:r>
              <a:rPr lang="en-US" b="0" i="0" dirty="0">
                <a:solidFill>
                  <a:srgbClr val="374151"/>
                </a:solidFill>
                <a:effectLst/>
                <a:latin typeface="Söhne"/>
              </a:rPr>
              <a:t>, </a:t>
            </a:r>
            <a:r>
              <a:rPr lang="en-US" b="0" i="0" dirty="0">
                <a:solidFill>
                  <a:srgbClr val="C00000"/>
                </a:solidFill>
                <a:effectLst/>
                <a:latin typeface="Söhne"/>
              </a:rPr>
              <a:t>Mining</a:t>
            </a:r>
            <a:r>
              <a:rPr lang="en-US" b="0" i="0" dirty="0">
                <a:solidFill>
                  <a:srgbClr val="374151"/>
                </a:solidFill>
                <a:effectLst/>
                <a:latin typeface="Söhne"/>
              </a:rPr>
              <a:t>, </a:t>
            </a:r>
            <a:r>
              <a:rPr lang="en-US" b="0" i="0" dirty="0">
                <a:solidFill>
                  <a:srgbClr val="C00000"/>
                </a:solidFill>
                <a:effectLst/>
                <a:latin typeface="Söhne"/>
              </a:rPr>
              <a:t>Transmission </a:t>
            </a:r>
            <a:r>
              <a:rPr lang="en-US" b="0" i="0" dirty="0">
                <a:solidFill>
                  <a:srgbClr val="374151"/>
                </a:solidFill>
                <a:effectLst/>
                <a:latin typeface="Söhne"/>
              </a:rPr>
              <a:t>and more.</a:t>
            </a:r>
            <a:endParaRPr lang="en-US" dirty="0">
              <a:solidFill>
                <a:srgbClr val="000000"/>
              </a:solidFill>
            </a:endParaRPr>
          </a:p>
        </p:txBody>
      </p:sp>
      <p:sp>
        <p:nvSpPr>
          <p:cNvPr id="12" name="Rectangle: Diagonal Corners Rounded 11">
            <a:extLst>
              <a:ext uri="{FF2B5EF4-FFF2-40B4-BE49-F238E27FC236}">
                <a16:creationId xmlns:a16="http://schemas.microsoft.com/office/drawing/2014/main" id="{8375EF1E-967C-8D5E-C6F1-D4766BD20025}"/>
              </a:ext>
            </a:extLst>
          </p:cNvPr>
          <p:cNvSpPr/>
          <p:nvPr/>
        </p:nvSpPr>
        <p:spPr>
          <a:xfrm>
            <a:off x="4381829"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S</a:t>
            </a:r>
            <a:r>
              <a:rPr lang="en-US" sz="2600" dirty="0">
                <a:solidFill>
                  <a:srgbClr val="734B41"/>
                </a:solidFill>
              </a:rPr>
              <a:t>ectoral Expertise </a:t>
            </a:r>
          </a:p>
        </p:txBody>
      </p:sp>
      <p:sp>
        <p:nvSpPr>
          <p:cNvPr id="13" name="Rectangle: Top Corners One Rounded and One Snipped 12">
            <a:extLst>
              <a:ext uri="{FF2B5EF4-FFF2-40B4-BE49-F238E27FC236}">
                <a16:creationId xmlns:a16="http://schemas.microsoft.com/office/drawing/2014/main" id="{3BA2A39A-A424-FEB2-A334-BDF29E0EF1D7}"/>
              </a:ext>
            </a:extLst>
          </p:cNvPr>
          <p:cNvSpPr/>
          <p:nvPr/>
        </p:nvSpPr>
        <p:spPr>
          <a:xfrm>
            <a:off x="8600151"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nSpc>
                <a:spcPct val="107000"/>
              </a:lnSpc>
              <a:spcAft>
                <a:spcPts val="800"/>
              </a:spcAft>
            </a:pPr>
            <a:r>
              <a:rPr lang="en-US" b="0" i="0" dirty="0">
                <a:solidFill>
                  <a:srgbClr val="C00000"/>
                </a:solidFill>
                <a:effectLst/>
                <a:latin typeface="Söhne"/>
              </a:rPr>
              <a:t>Infra </a:t>
            </a:r>
            <a:r>
              <a:rPr lang="en-US" b="0" i="0" dirty="0">
                <a:solidFill>
                  <a:srgbClr val="374151"/>
                </a:solidFill>
                <a:effectLst/>
                <a:latin typeface="Söhne"/>
              </a:rPr>
              <a:t>Advisors'  international accomplishments and following recognition underline its strong position in the Debt capital marketplace. </a:t>
            </a:r>
            <a:r>
              <a:rPr lang="en-US" b="0" i="0" dirty="0">
                <a:solidFill>
                  <a:srgbClr val="C00000"/>
                </a:solidFill>
                <a:effectLst/>
                <a:latin typeface="Söhne"/>
              </a:rPr>
              <a:t>Our </a:t>
            </a:r>
            <a:r>
              <a:rPr lang="en-US" b="0" i="0" dirty="0">
                <a:solidFill>
                  <a:srgbClr val="374151"/>
                </a:solidFill>
                <a:effectLst/>
                <a:latin typeface="Söhne"/>
              </a:rPr>
              <a:t>proficiency in the Debt market enables us to efficiently secure Debt capital within timelines, at optimum cost, and attractive terms. </a:t>
            </a:r>
            <a:r>
              <a:rPr lang="en-US" b="0" i="0" dirty="0">
                <a:solidFill>
                  <a:srgbClr val="C00000"/>
                </a:solidFill>
                <a:effectLst/>
                <a:latin typeface="Söhne"/>
              </a:rPr>
              <a:t>Infra </a:t>
            </a:r>
            <a:r>
              <a:rPr lang="en-US" b="0" i="0" dirty="0">
                <a:solidFill>
                  <a:srgbClr val="374151"/>
                </a:solidFill>
                <a:effectLst/>
                <a:latin typeface="Söhne"/>
              </a:rPr>
              <a:t>Advisors cover senior debt, subordinate debt, and structured debt, from various sources like Banks, Development Financial Institutions, IDF, and AIF.</a:t>
            </a:r>
            <a:endParaRPr lang="en-US" dirty="0">
              <a:solidFill>
                <a:srgbClr val="000000"/>
              </a:solidFill>
            </a:endParaRPr>
          </a:p>
        </p:txBody>
      </p:sp>
      <p:sp>
        <p:nvSpPr>
          <p:cNvPr id="15" name="Rectangle: Diagonal Corners Rounded 14">
            <a:extLst>
              <a:ext uri="{FF2B5EF4-FFF2-40B4-BE49-F238E27FC236}">
                <a16:creationId xmlns:a16="http://schemas.microsoft.com/office/drawing/2014/main" id="{399D8E39-2593-56E9-C877-A2140B5BC617}"/>
              </a:ext>
            </a:extLst>
          </p:cNvPr>
          <p:cNvSpPr/>
          <p:nvPr/>
        </p:nvSpPr>
        <p:spPr>
          <a:xfrm>
            <a:off x="8600152"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600" dirty="0">
                <a:solidFill>
                  <a:srgbClr val="C00000"/>
                </a:solidFill>
              </a:rPr>
              <a:t>D</a:t>
            </a:r>
            <a:r>
              <a:rPr lang="en-US" sz="2600" dirty="0">
                <a:solidFill>
                  <a:srgbClr val="734B41"/>
                </a:solidFill>
              </a:rPr>
              <a:t>ebt Market Coverage</a:t>
            </a:r>
          </a:p>
        </p:txBody>
      </p:sp>
    </p:spTree>
    <p:extLst>
      <p:ext uri="{BB962C8B-B14F-4D97-AF65-F5344CB8AC3E}">
        <p14:creationId xmlns:p14="http://schemas.microsoft.com/office/powerpoint/2010/main" val="980871835"/>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326D5D-ACE2-6376-B325-F8F8621B8A5A}"/>
              </a:ext>
            </a:extLst>
          </p:cNvPr>
          <p:cNvSpPr>
            <a:spLocks noGrp="1"/>
          </p:cNvSpPr>
          <p:nvPr>
            <p:ph type="sldNum" sz="quarter" idx="12"/>
          </p:nvPr>
        </p:nvSpPr>
        <p:spPr/>
        <p:txBody>
          <a:bodyPr anchor="ctr"/>
          <a:lstStyle/>
          <a:p>
            <a:pPr algn="ctr"/>
            <a:fld id="{9987379D-9607-48BE-ABA9-48EDC5F121D1}" type="slidenum">
              <a:rPr lang="en-IN" sz="1200" smtClean="0"/>
              <a:pPr algn="ctr"/>
              <a:t>14</a:t>
            </a:fld>
            <a:endParaRPr lang="en-IN" sz="1200" dirty="0"/>
          </a:p>
        </p:txBody>
      </p:sp>
      <p:sp>
        <p:nvSpPr>
          <p:cNvPr id="5" name="Title 1">
            <a:extLst>
              <a:ext uri="{FF2B5EF4-FFF2-40B4-BE49-F238E27FC236}">
                <a16:creationId xmlns:a16="http://schemas.microsoft.com/office/drawing/2014/main" id="{F4218BA1-668F-0BF1-8C32-2A3C8C4EB37E}"/>
              </a:ext>
            </a:extLst>
          </p:cNvPr>
          <p:cNvSpPr txBox="1">
            <a:spLocks/>
          </p:cNvSpPr>
          <p:nvPr/>
        </p:nvSpPr>
        <p:spPr>
          <a:xfrm>
            <a:off x="85629" y="-1"/>
            <a:ext cx="10736259" cy="600075"/>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a:lnSpc>
                <a:spcPct val="120000"/>
              </a:lnSpc>
              <a:spcBef>
                <a:spcPts val="0"/>
              </a:spcBef>
            </a:pPr>
            <a:r>
              <a:rPr lang="en-IN" sz="2800" b="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2800" b="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US" sz="2800" b="0" dirty="0">
                <a:solidFill>
                  <a:srgbClr val="C00000"/>
                </a:solidFill>
                <a:latin typeface="Bahnschrift Light Condensed" panose="020B0502040204020203" pitchFamily="34" charset="0"/>
                <a:cs typeface="Calibri Light" panose="020F0302020204030204" pitchFamily="34" charset="0"/>
              </a:rPr>
              <a:t>Competencies</a:t>
            </a:r>
            <a:endParaRPr lang="en-IN" sz="2800" b="0" dirty="0">
              <a:solidFill>
                <a:srgbClr val="C00000"/>
              </a:solidFill>
              <a:latin typeface="Bahnschrift Light Condensed" panose="020B0502040204020203" pitchFamily="34" charset="0"/>
              <a:cs typeface="Calibri Light" panose="020F0302020204030204" pitchFamily="34" charset="0"/>
            </a:endParaRPr>
          </a:p>
        </p:txBody>
      </p:sp>
      <p:sp>
        <p:nvSpPr>
          <p:cNvPr id="14" name="Rectangle: Top Corners One Rounded and One Snipped 13">
            <a:extLst>
              <a:ext uri="{FF2B5EF4-FFF2-40B4-BE49-F238E27FC236}">
                <a16:creationId xmlns:a16="http://schemas.microsoft.com/office/drawing/2014/main" id="{017BAC6A-8F72-B527-13D8-B52A73FF36CA}"/>
              </a:ext>
            </a:extLst>
          </p:cNvPr>
          <p:cNvSpPr/>
          <p:nvPr/>
        </p:nvSpPr>
        <p:spPr>
          <a:xfrm>
            <a:off x="238783"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nSpc>
                <a:spcPct val="107000"/>
              </a:lnSpc>
              <a:spcAft>
                <a:spcPts val="800"/>
              </a:spcAft>
            </a:pPr>
            <a:r>
              <a:rPr lang="en-US" b="0" i="0" dirty="0">
                <a:solidFill>
                  <a:srgbClr val="374151"/>
                </a:solidFill>
                <a:effectLst/>
                <a:latin typeface="Söhne"/>
              </a:rPr>
              <a:t>After the completion of a project, value generation typically relies on financial engineering. </a:t>
            </a:r>
            <a:r>
              <a:rPr lang="en-US" b="0" i="0" dirty="0">
                <a:solidFill>
                  <a:srgbClr val="C00000"/>
                </a:solidFill>
                <a:effectLst/>
                <a:latin typeface="Söhne"/>
              </a:rPr>
              <a:t>Infra</a:t>
            </a:r>
            <a:r>
              <a:rPr lang="en-US" b="0" i="0" dirty="0">
                <a:solidFill>
                  <a:srgbClr val="374151"/>
                </a:solidFill>
                <a:effectLst/>
                <a:latin typeface="Söhne"/>
              </a:rPr>
              <a:t> Advisors' proficiency in the infrastructure sector empowers us to enhance value through an effective </a:t>
            </a:r>
            <a:r>
              <a:rPr lang="en-US" b="0" i="0" dirty="0">
                <a:solidFill>
                  <a:srgbClr val="C00000"/>
                </a:solidFill>
                <a:effectLst/>
                <a:latin typeface="Söhne"/>
              </a:rPr>
              <a:t>F</a:t>
            </a:r>
            <a:r>
              <a:rPr lang="en-US" dirty="0">
                <a:solidFill>
                  <a:srgbClr val="C00000"/>
                </a:solidFill>
                <a:latin typeface="Söhne"/>
              </a:rPr>
              <a:t>inancial Engineering</a:t>
            </a:r>
            <a:r>
              <a:rPr lang="en-US" dirty="0">
                <a:solidFill>
                  <a:srgbClr val="374151"/>
                </a:solidFill>
                <a:latin typeface="Söhne"/>
              </a:rPr>
              <a:t>, which is </a:t>
            </a:r>
            <a:r>
              <a:rPr lang="en-US" b="0" i="0" dirty="0">
                <a:solidFill>
                  <a:srgbClr val="374151"/>
                </a:solidFill>
                <a:effectLst/>
                <a:latin typeface="Söhne"/>
              </a:rPr>
              <a:t>a blend of market insights, the strategic management of financial risks, and comprehensive simulation studies.</a:t>
            </a:r>
            <a:endParaRPr lang="en-US" dirty="0">
              <a:solidFill>
                <a:srgbClr val="000000"/>
              </a:solidFill>
            </a:endParaRPr>
          </a:p>
        </p:txBody>
      </p:sp>
      <p:sp>
        <p:nvSpPr>
          <p:cNvPr id="7" name="Rectangle: Diagonal Corners Rounded 6">
            <a:extLst>
              <a:ext uri="{FF2B5EF4-FFF2-40B4-BE49-F238E27FC236}">
                <a16:creationId xmlns:a16="http://schemas.microsoft.com/office/drawing/2014/main" id="{8BD4DF40-F6C6-7F1D-787B-C504009D1F90}"/>
              </a:ext>
            </a:extLst>
          </p:cNvPr>
          <p:cNvSpPr/>
          <p:nvPr/>
        </p:nvSpPr>
        <p:spPr>
          <a:xfrm>
            <a:off x="238784"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400" dirty="0">
                <a:solidFill>
                  <a:srgbClr val="C00000"/>
                </a:solidFill>
              </a:rPr>
              <a:t>F</a:t>
            </a:r>
            <a:r>
              <a:rPr lang="en-US" sz="2400" dirty="0">
                <a:solidFill>
                  <a:srgbClr val="734B41"/>
                </a:solidFill>
              </a:rPr>
              <a:t>inancial Engineering</a:t>
            </a:r>
          </a:p>
        </p:txBody>
      </p:sp>
      <p:sp>
        <p:nvSpPr>
          <p:cNvPr id="11" name="Rectangle: Top Corners One Rounded and One Snipped 10">
            <a:extLst>
              <a:ext uri="{FF2B5EF4-FFF2-40B4-BE49-F238E27FC236}">
                <a16:creationId xmlns:a16="http://schemas.microsoft.com/office/drawing/2014/main" id="{8D11E5DC-CD4A-8D2B-629C-7785B80877A8}"/>
              </a:ext>
            </a:extLst>
          </p:cNvPr>
          <p:cNvSpPr/>
          <p:nvPr/>
        </p:nvSpPr>
        <p:spPr>
          <a:xfrm>
            <a:off x="4419467"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nSpc>
                <a:spcPct val="107000"/>
              </a:lnSpc>
              <a:spcAft>
                <a:spcPts val="800"/>
              </a:spcAft>
            </a:pPr>
            <a:r>
              <a:rPr lang="en-US" dirty="0">
                <a:solidFill>
                  <a:srgbClr val="000000"/>
                </a:solidFill>
              </a:rPr>
              <a:t>Stable policies and a proactive governance system have led to significant changes in the strategy for </a:t>
            </a:r>
            <a:r>
              <a:rPr lang="en-US" dirty="0">
                <a:solidFill>
                  <a:srgbClr val="C00000"/>
                </a:solidFill>
              </a:rPr>
              <a:t>Project Asset </a:t>
            </a:r>
            <a:r>
              <a:rPr lang="en-US" dirty="0">
                <a:solidFill>
                  <a:srgbClr val="000000"/>
                </a:solidFill>
              </a:rPr>
              <a:t>development and holding. </a:t>
            </a:r>
            <a:r>
              <a:rPr lang="en-US" b="0" i="0" dirty="0">
                <a:solidFill>
                  <a:srgbClr val="C00000"/>
                </a:solidFill>
                <a:effectLst/>
                <a:latin typeface="Söhne"/>
              </a:rPr>
              <a:t>Infra</a:t>
            </a:r>
            <a:r>
              <a:rPr lang="en-US" b="0" i="0" dirty="0">
                <a:solidFill>
                  <a:srgbClr val="374151"/>
                </a:solidFill>
                <a:effectLst/>
                <a:latin typeface="Söhne"/>
              </a:rPr>
              <a:t> Advisors</a:t>
            </a:r>
            <a:r>
              <a:rPr lang="en-US" dirty="0">
                <a:solidFill>
                  <a:srgbClr val="000000"/>
                </a:solidFill>
              </a:rPr>
              <a:t> monitors the evolving business dynamics, market trends, investment strategies of buyers, regulations, and transaction terms. </a:t>
            </a:r>
            <a:r>
              <a:rPr lang="en-US" b="0" i="0" dirty="0">
                <a:solidFill>
                  <a:srgbClr val="C00000"/>
                </a:solidFill>
                <a:effectLst/>
                <a:latin typeface="Söhne"/>
              </a:rPr>
              <a:t>Infra</a:t>
            </a:r>
            <a:r>
              <a:rPr lang="en-US" b="0" i="0" dirty="0">
                <a:solidFill>
                  <a:srgbClr val="374151"/>
                </a:solidFill>
                <a:effectLst/>
                <a:latin typeface="Söhne"/>
              </a:rPr>
              <a:t> Advisors</a:t>
            </a:r>
            <a:r>
              <a:rPr lang="en-US" dirty="0">
                <a:solidFill>
                  <a:srgbClr val="000000"/>
                </a:solidFill>
              </a:rPr>
              <a:t> assists clients to take “time right” and “value right” decisions for assets monetization.</a:t>
            </a:r>
          </a:p>
        </p:txBody>
      </p:sp>
      <p:sp>
        <p:nvSpPr>
          <p:cNvPr id="12" name="Rectangle: Diagonal Corners Rounded 11">
            <a:extLst>
              <a:ext uri="{FF2B5EF4-FFF2-40B4-BE49-F238E27FC236}">
                <a16:creationId xmlns:a16="http://schemas.microsoft.com/office/drawing/2014/main" id="{8375EF1E-967C-8D5E-C6F1-D4766BD20025}"/>
              </a:ext>
            </a:extLst>
          </p:cNvPr>
          <p:cNvSpPr/>
          <p:nvPr/>
        </p:nvSpPr>
        <p:spPr>
          <a:xfrm>
            <a:off x="4419467" y="5838705"/>
            <a:ext cx="3428342"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400" dirty="0">
                <a:solidFill>
                  <a:srgbClr val="C00000"/>
                </a:solidFill>
              </a:rPr>
              <a:t>I</a:t>
            </a:r>
            <a:r>
              <a:rPr lang="en-US" sz="2400" dirty="0">
                <a:solidFill>
                  <a:srgbClr val="734B41"/>
                </a:solidFill>
              </a:rPr>
              <a:t>nfra Assets Business</a:t>
            </a:r>
          </a:p>
        </p:txBody>
      </p:sp>
      <p:sp>
        <p:nvSpPr>
          <p:cNvPr id="13" name="Rectangle: Top Corners One Rounded and One Snipped 12">
            <a:extLst>
              <a:ext uri="{FF2B5EF4-FFF2-40B4-BE49-F238E27FC236}">
                <a16:creationId xmlns:a16="http://schemas.microsoft.com/office/drawing/2014/main" id="{3BA2A39A-A424-FEB2-A334-BDF29E0EF1D7}"/>
              </a:ext>
            </a:extLst>
          </p:cNvPr>
          <p:cNvSpPr/>
          <p:nvPr/>
        </p:nvSpPr>
        <p:spPr>
          <a:xfrm>
            <a:off x="8600151" y="871418"/>
            <a:ext cx="3428342" cy="4805482"/>
          </a:xfrm>
          <a:prstGeom prst="snipRoundRect">
            <a:avLst/>
          </a:prstGeom>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nSpc>
                <a:spcPct val="107000"/>
              </a:lnSpc>
              <a:spcBef>
                <a:spcPts val="0"/>
              </a:spcBef>
              <a:spcAft>
                <a:spcPts val="800"/>
              </a:spcAft>
            </a:pPr>
            <a:r>
              <a:rPr lang="en-US" b="0" i="0" dirty="0">
                <a:solidFill>
                  <a:srgbClr val="C00000"/>
                </a:solidFill>
                <a:effectLst/>
                <a:latin typeface="Söhne"/>
              </a:rPr>
              <a:t>Infra</a:t>
            </a:r>
            <a:r>
              <a:rPr lang="en-US" b="0" i="0" dirty="0">
                <a:solidFill>
                  <a:srgbClr val="374151"/>
                </a:solidFill>
                <a:effectLst/>
                <a:latin typeface="Söhne"/>
              </a:rPr>
              <a:t> Advisors’</a:t>
            </a:r>
            <a:r>
              <a:rPr lang="en-US" dirty="0">
                <a:solidFill>
                  <a:srgbClr val="000000"/>
                </a:solidFill>
              </a:rPr>
              <a:t> </a:t>
            </a:r>
            <a:r>
              <a:rPr lang="en-US" b="0" i="0" dirty="0">
                <a:solidFill>
                  <a:srgbClr val="374151"/>
                </a:solidFill>
                <a:effectLst/>
                <a:latin typeface="Söhne"/>
              </a:rPr>
              <a:t>understanding of the infrastructure sector empowers clients in achieving the right balance in Public-Private Partnership (PPP) ventures. </a:t>
            </a:r>
            <a:r>
              <a:rPr lang="en-US" b="0" i="0" dirty="0">
                <a:solidFill>
                  <a:srgbClr val="C00000"/>
                </a:solidFill>
                <a:effectLst/>
                <a:latin typeface="Söhne"/>
              </a:rPr>
              <a:t>Infra</a:t>
            </a:r>
            <a:r>
              <a:rPr lang="en-US" b="0" i="0" dirty="0">
                <a:solidFill>
                  <a:srgbClr val="374151"/>
                </a:solidFill>
                <a:effectLst/>
                <a:latin typeface="Söhne"/>
              </a:rPr>
              <a:t> Advisors</a:t>
            </a:r>
            <a:r>
              <a:rPr lang="en-US" dirty="0">
                <a:solidFill>
                  <a:srgbClr val="000000"/>
                </a:solidFill>
              </a:rPr>
              <a:t> team factors in </a:t>
            </a:r>
            <a:r>
              <a:rPr lang="en-US" b="0" i="0" dirty="0">
                <a:solidFill>
                  <a:srgbClr val="374151"/>
                </a:solidFill>
                <a:effectLst/>
                <a:latin typeface="Söhne"/>
              </a:rPr>
              <a:t>aspects like project viability, financial feasibility, bankability, accounting and financial treatment, taxation, and monetization opportunities. By integrating these elements, we deliver effective and successful solutions.</a:t>
            </a:r>
            <a:endParaRPr lang="en-US" dirty="0">
              <a:solidFill>
                <a:srgbClr val="000000"/>
              </a:solidFill>
            </a:endParaRPr>
          </a:p>
        </p:txBody>
      </p:sp>
      <p:sp>
        <p:nvSpPr>
          <p:cNvPr id="15" name="Rectangle: Diagonal Corners Rounded 14">
            <a:extLst>
              <a:ext uri="{FF2B5EF4-FFF2-40B4-BE49-F238E27FC236}">
                <a16:creationId xmlns:a16="http://schemas.microsoft.com/office/drawing/2014/main" id="{399D8E39-2593-56E9-C877-A2140B5BC617}"/>
              </a:ext>
            </a:extLst>
          </p:cNvPr>
          <p:cNvSpPr/>
          <p:nvPr/>
        </p:nvSpPr>
        <p:spPr>
          <a:xfrm>
            <a:off x="8600152" y="5838705"/>
            <a:ext cx="3439510" cy="458698"/>
          </a:xfrm>
          <a:prstGeom prst="round2DiagRect">
            <a:avLst/>
          </a:prstGeom>
          <a:solidFill>
            <a:schemeClr val="accent1">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lnSpc>
                <a:spcPct val="90000"/>
              </a:lnSpc>
              <a:spcAft>
                <a:spcPts val="600"/>
              </a:spcAft>
            </a:pPr>
            <a:r>
              <a:rPr lang="en-US" sz="2400" dirty="0">
                <a:solidFill>
                  <a:srgbClr val="C00000"/>
                </a:solidFill>
              </a:rPr>
              <a:t>P</a:t>
            </a:r>
            <a:r>
              <a:rPr lang="en-US" sz="2400" dirty="0">
                <a:solidFill>
                  <a:srgbClr val="734B41"/>
                </a:solidFill>
              </a:rPr>
              <a:t>ublic Private Partnership </a:t>
            </a:r>
          </a:p>
        </p:txBody>
      </p:sp>
      <p:sp>
        <p:nvSpPr>
          <p:cNvPr id="3" name="Rectangle 1">
            <a:extLst>
              <a:ext uri="{FF2B5EF4-FFF2-40B4-BE49-F238E27FC236}">
                <a16:creationId xmlns:a16="http://schemas.microsoft.com/office/drawing/2014/main" id="{191CECA9-73B0-5FF2-9B98-16593988B3CF}"/>
              </a:ext>
            </a:extLst>
          </p:cNvPr>
          <p:cNvSpPr>
            <a:spLocks noChangeArrowheads="1"/>
          </p:cNvSpPr>
          <p:nvPr/>
        </p:nvSpPr>
        <p:spPr bwMode="auto">
          <a:xfrm>
            <a:off x="0" y="0"/>
            <a:ext cx="414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Söhne"/>
              </a:rPr>
              <a:t>Stable policies and a proactive governance system have led to significant changes in the strategy for project asset development and holding. We monitor the evolving business dynamics, market trends, investment strategies of potential buyers, the perspective of regulatory authorities, and transaction terms. With our profound understanding, we assist our clients in accurately timing and valuing their assets during the monetization process.</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800" b="0" i="0" u="none" strike="noStrike" cap="none" normalizeH="0" baseline="0">
                <a:ln>
                  <a:noFill/>
                </a:ln>
                <a:solidFill>
                  <a:schemeClr val="tx1"/>
                </a:solidFill>
                <a:effectLst/>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3">
            <a:extLst>
              <a:ext uri="{FF2B5EF4-FFF2-40B4-BE49-F238E27FC236}">
                <a16:creationId xmlns:a16="http://schemas.microsoft.com/office/drawing/2014/main" id="{E9B09242-953B-AE29-9A8F-119FA915AE2D}"/>
              </a:ext>
            </a:extLst>
          </p:cNvPr>
          <p:cNvSpPr>
            <a:spLocks noChangeArrowheads="1"/>
          </p:cNvSpPr>
          <p:nvPr/>
        </p:nvSpPr>
        <p:spPr bwMode="auto">
          <a:xfrm>
            <a:off x="152400" y="152400"/>
            <a:ext cx="414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Söhne"/>
              </a:rPr>
              <a:t>Stable policies and a proactive governance system have led to significant changes in the strategy for project asset development and holding. We monitor the evolving business dynamics, market trends, investment strategies of potential buyers, the perspective of regulatory authorities, and transaction terms. With our profound understanding, we assist our clients in accurately timing and valuing their assets during the monetization process.</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800" b="0" i="0" u="none" strike="noStrike" cap="none" normalizeH="0" baseline="0">
                <a:ln>
                  <a:noFill/>
                </a:ln>
                <a:solidFill>
                  <a:schemeClr val="tx1"/>
                </a:solidFill>
                <a:effectLst/>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25941670"/>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60A808-C847-DAF9-CAC5-867250DEC32F}"/>
              </a:ext>
            </a:extLst>
          </p:cNvPr>
          <p:cNvSpPr>
            <a:spLocks noGrp="1"/>
          </p:cNvSpPr>
          <p:nvPr>
            <p:ph type="sldNum" sz="quarter" idx="12"/>
          </p:nvPr>
        </p:nvSpPr>
        <p:spPr/>
        <p:txBody>
          <a:bodyPr anchor="ctr"/>
          <a:lstStyle/>
          <a:p>
            <a:pPr algn="ctr"/>
            <a:fld id="{9987379D-9607-48BE-ABA9-48EDC5F121D1}" type="slidenum">
              <a:rPr lang="en-IN" sz="1200" smtClean="0"/>
              <a:pPr algn="ctr"/>
              <a:t>15</a:t>
            </a:fld>
            <a:endParaRPr lang="en-IN" sz="1200" dirty="0"/>
          </a:p>
        </p:txBody>
      </p:sp>
      <p:sp>
        <p:nvSpPr>
          <p:cNvPr id="3" name="Left Brace 2">
            <a:extLst>
              <a:ext uri="{FF2B5EF4-FFF2-40B4-BE49-F238E27FC236}">
                <a16:creationId xmlns:a16="http://schemas.microsoft.com/office/drawing/2014/main" id="{EA6CE0B1-B4A4-D6DE-3926-B12A40C3ECBE}"/>
              </a:ext>
            </a:extLst>
          </p:cNvPr>
          <p:cNvSpPr/>
          <p:nvPr/>
        </p:nvSpPr>
        <p:spPr>
          <a:xfrm flipH="1">
            <a:off x="9265941" y="3036888"/>
            <a:ext cx="209551" cy="647700"/>
          </a:xfrm>
          <a:prstGeom prst="leftBrace">
            <a:avLst/>
          </a:prstGeom>
          <a:ln>
            <a:solidFill>
              <a:srgbClr val="C00000"/>
            </a:solidFill>
            <a:headEnd type="none" w="med" len="med"/>
            <a:tailEnd type="non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IN">
              <a:solidFill>
                <a:srgbClr val="C00000"/>
              </a:solidFill>
            </a:endParaRPr>
          </a:p>
        </p:txBody>
      </p:sp>
      <p:sp>
        <p:nvSpPr>
          <p:cNvPr id="4" name="Left Brace 3">
            <a:extLst>
              <a:ext uri="{FF2B5EF4-FFF2-40B4-BE49-F238E27FC236}">
                <a16:creationId xmlns:a16="http://schemas.microsoft.com/office/drawing/2014/main" id="{493366D2-F739-D222-D50B-763B07BA955E}"/>
              </a:ext>
            </a:extLst>
          </p:cNvPr>
          <p:cNvSpPr/>
          <p:nvPr/>
        </p:nvSpPr>
        <p:spPr>
          <a:xfrm>
            <a:off x="2716508" y="3036888"/>
            <a:ext cx="270389" cy="647700"/>
          </a:xfrm>
          <a:prstGeom prst="leftBrace">
            <a:avLst/>
          </a:prstGeom>
          <a:ln>
            <a:solidFill>
              <a:srgbClr val="C0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solidFill>
                <a:schemeClr val="accent6">
                  <a:lumMod val="50000"/>
                </a:schemeClr>
              </a:solidFill>
            </a:endParaRPr>
          </a:p>
        </p:txBody>
      </p:sp>
      <p:sp>
        <p:nvSpPr>
          <p:cNvPr id="5" name="TextBox 4">
            <a:extLst>
              <a:ext uri="{FF2B5EF4-FFF2-40B4-BE49-F238E27FC236}">
                <a16:creationId xmlns:a16="http://schemas.microsoft.com/office/drawing/2014/main" id="{6234E6D9-73C9-8A27-C01C-F65034C33A2E}"/>
              </a:ext>
            </a:extLst>
          </p:cNvPr>
          <p:cNvSpPr txBox="1"/>
          <p:nvPr/>
        </p:nvSpPr>
        <p:spPr>
          <a:xfrm>
            <a:off x="3415766" y="3036888"/>
            <a:ext cx="5421306" cy="646331"/>
          </a:xfrm>
          <a:prstGeom prst="rect">
            <a:avLst/>
          </a:prstGeom>
          <a:noFill/>
        </p:spPr>
        <p:txBody>
          <a:bodyPr wrap="square">
            <a:spAutoFit/>
          </a:bodyPr>
          <a:lstStyle/>
          <a:p>
            <a:pPr algn="ctr"/>
            <a:r>
              <a:rPr lang="en-IN" sz="36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360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IN" sz="3600" dirty="0">
                <a:solidFill>
                  <a:srgbClr val="C00000"/>
                </a:solidFill>
                <a:latin typeface="Bahnschrift Light Condensed" panose="020B0502040204020203" pitchFamily="34" charset="0"/>
                <a:cs typeface="Dreaming Outloud Script Pro" panose="020B0604020202020204" pitchFamily="66" charset="0"/>
              </a:rPr>
              <a:t>Sectoral Coverage</a:t>
            </a:r>
          </a:p>
        </p:txBody>
      </p:sp>
    </p:spTree>
    <p:extLst>
      <p:ext uri="{BB962C8B-B14F-4D97-AF65-F5344CB8AC3E}">
        <p14:creationId xmlns:p14="http://schemas.microsoft.com/office/powerpoint/2010/main" val="1010246019"/>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1721" name="Google Shape;1721;p67"/>
          <p:cNvSpPr txBox="1">
            <a:spLocks noGrp="1"/>
          </p:cNvSpPr>
          <p:nvPr>
            <p:ph type="sldNum" idx="12"/>
          </p:nvPr>
        </p:nvSpPr>
        <p:spPr>
          <a:xfrm>
            <a:off x="11496000" y="6527308"/>
            <a:ext cx="543661"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16</a:t>
            </a:fld>
            <a:endParaRPr sz="1200" dirty="0"/>
          </a:p>
        </p:txBody>
      </p:sp>
      <p:sp>
        <p:nvSpPr>
          <p:cNvPr id="1722" name="Google Shape;1722;p67"/>
          <p:cNvSpPr txBox="1"/>
          <p:nvPr/>
        </p:nvSpPr>
        <p:spPr>
          <a:xfrm>
            <a:off x="9989774" y="1509468"/>
            <a:ext cx="1683036" cy="1306407"/>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900">
                <a:solidFill>
                  <a:schemeClr val="lt1"/>
                </a:solidFill>
                <a:latin typeface="Calibri"/>
                <a:ea typeface="Calibri"/>
                <a:cs typeface="Calibri"/>
                <a:sym typeface="Calibri"/>
              </a:rPr>
              <a:t>Vipin Verma </a:t>
            </a:r>
            <a:r>
              <a:rPr lang="en-US" sz="900">
                <a:solidFill>
                  <a:schemeClr val="dk1"/>
                </a:solidFill>
                <a:latin typeface="Calibri"/>
                <a:ea typeface="Calibri"/>
                <a:cs typeface="Calibri"/>
                <a:sym typeface="Calibri"/>
              </a:rPr>
              <a:t>has more than two decades of experience in banking and financial services covering roles in underwriting, portfolio management, formation and implementation of credit risk policies, sales, credit and collections, as well as IT infrastructure, operations and compliance management.</a:t>
            </a:r>
            <a:endParaRPr sz="900">
              <a:solidFill>
                <a:schemeClr val="lt1"/>
              </a:solidFill>
              <a:latin typeface="Catamaran Light"/>
              <a:ea typeface="Catamaran Light"/>
              <a:cs typeface="Catamaran Light"/>
              <a:sym typeface="Catamaran Light"/>
            </a:endParaRPr>
          </a:p>
        </p:txBody>
      </p:sp>
      <p:sp>
        <p:nvSpPr>
          <p:cNvPr id="1723" name="Google Shape;1723;p67"/>
          <p:cNvSpPr txBox="1"/>
          <p:nvPr/>
        </p:nvSpPr>
        <p:spPr>
          <a:xfrm>
            <a:off x="85629" y="177456"/>
            <a:ext cx="10736259" cy="35922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C00000"/>
              </a:buClr>
              <a:buSzPts val="2800"/>
              <a:buFont typeface="Arial"/>
              <a:buNone/>
            </a:pPr>
            <a:r>
              <a:rPr lang="en-US" sz="2800" b="0" dirty="0">
                <a:solidFill>
                  <a:srgbClr val="C00000"/>
                </a:solidFill>
                <a:latin typeface="Bahnschrift Light Condensed" panose="020B0502040204020203" pitchFamily="34" charset="0"/>
                <a:ea typeface="Arial"/>
                <a:cs typeface="Arial"/>
                <a:sym typeface="Arial"/>
              </a:rPr>
              <a:t>I</a:t>
            </a:r>
            <a:r>
              <a:rPr lang="en-US" sz="2800" b="0" dirty="0">
                <a:solidFill>
                  <a:srgbClr val="00843B"/>
                </a:solidFill>
                <a:latin typeface="Bahnschrift Light Condensed" panose="020B0502040204020203" pitchFamily="34" charset="0"/>
                <a:ea typeface="Arial"/>
                <a:cs typeface="Arial"/>
                <a:sym typeface="Arial"/>
              </a:rPr>
              <a:t>nfra Advisors </a:t>
            </a:r>
            <a:r>
              <a:rPr lang="en-US" sz="2800" b="0" dirty="0">
                <a:solidFill>
                  <a:srgbClr val="C00000"/>
                </a:solidFill>
                <a:latin typeface="Bahnschrift Light Condensed" panose="020B0502040204020203" pitchFamily="34" charset="0"/>
                <a:ea typeface="Arial"/>
                <a:cs typeface="Arial"/>
                <a:sym typeface="Arial"/>
              </a:rPr>
              <a:t>Sector Coverage </a:t>
            </a:r>
            <a:endParaRPr sz="2800" b="0" dirty="0">
              <a:solidFill>
                <a:srgbClr val="C00000"/>
              </a:solidFill>
              <a:latin typeface="Bahnschrift Light Condensed" panose="020B0502040204020203" pitchFamily="34" charset="0"/>
              <a:ea typeface="Arial"/>
              <a:cs typeface="Arial"/>
              <a:sym typeface="Arial"/>
            </a:endParaRPr>
          </a:p>
        </p:txBody>
      </p:sp>
      <p:sp>
        <p:nvSpPr>
          <p:cNvPr id="1724" name="Google Shape;1724;p67"/>
          <p:cNvSpPr/>
          <p:nvPr/>
        </p:nvSpPr>
        <p:spPr>
          <a:xfrm>
            <a:off x="7379480" y="5041589"/>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endParaRPr sz="1400" b="1">
              <a:solidFill>
                <a:srgbClr val="734B41"/>
              </a:solidFill>
              <a:latin typeface="Calibri"/>
              <a:ea typeface="Calibri"/>
              <a:cs typeface="Calibri"/>
              <a:sym typeface="Calibri"/>
            </a:endParaRPr>
          </a:p>
        </p:txBody>
      </p:sp>
      <p:sp>
        <p:nvSpPr>
          <p:cNvPr id="1725" name="Google Shape;1725;p67"/>
          <p:cNvSpPr/>
          <p:nvPr/>
        </p:nvSpPr>
        <p:spPr>
          <a:xfrm>
            <a:off x="131558" y="5058532"/>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734B41"/>
              </a:solidFill>
              <a:latin typeface="Calibri"/>
              <a:ea typeface="Calibri"/>
              <a:cs typeface="Calibri"/>
              <a:sym typeface="Calibri"/>
            </a:endParaRPr>
          </a:p>
        </p:txBody>
      </p:sp>
      <p:sp>
        <p:nvSpPr>
          <p:cNvPr id="1726" name="Google Shape;1726;p67"/>
          <p:cNvSpPr/>
          <p:nvPr/>
        </p:nvSpPr>
        <p:spPr>
          <a:xfrm>
            <a:off x="2547532" y="5058532"/>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27" name="Google Shape;1727;p67"/>
          <p:cNvSpPr/>
          <p:nvPr/>
        </p:nvSpPr>
        <p:spPr>
          <a:xfrm>
            <a:off x="9795454" y="5041589"/>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28" name="Google Shape;1728;p67"/>
          <p:cNvSpPr/>
          <p:nvPr/>
        </p:nvSpPr>
        <p:spPr>
          <a:xfrm>
            <a:off x="4968269" y="5041589"/>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endParaRPr sz="1400" b="1">
              <a:solidFill>
                <a:srgbClr val="734B41"/>
              </a:solidFill>
              <a:latin typeface="Calibri"/>
              <a:ea typeface="Calibri"/>
              <a:cs typeface="Calibri"/>
              <a:sym typeface="Calibri"/>
            </a:endParaRPr>
          </a:p>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29" name="Google Shape;1729;p67"/>
          <p:cNvSpPr txBox="1"/>
          <p:nvPr/>
        </p:nvSpPr>
        <p:spPr>
          <a:xfrm>
            <a:off x="210442" y="5205807"/>
            <a:ext cx="2116747" cy="369332"/>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Roads</a:t>
            </a:r>
            <a:endParaRPr sz="1800" dirty="0">
              <a:solidFill>
                <a:schemeClr val="dk1"/>
              </a:solidFill>
              <a:latin typeface="Calibri"/>
              <a:ea typeface="Calibri"/>
              <a:cs typeface="Calibri"/>
              <a:sym typeface="Calibri"/>
            </a:endParaRPr>
          </a:p>
        </p:txBody>
      </p:sp>
      <p:sp>
        <p:nvSpPr>
          <p:cNvPr id="1730" name="Google Shape;1730;p67"/>
          <p:cNvSpPr txBox="1"/>
          <p:nvPr/>
        </p:nvSpPr>
        <p:spPr>
          <a:xfrm>
            <a:off x="2633606" y="5188864"/>
            <a:ext cx="21167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Waste to Energy</a:t>
            </a:r>
            <a:endParaRPr sz="1800" dirty="0">
              <a:solidFill>
                <a:schemeClr val="dk1"/>
              </a:solidFill>
              <a:latin typeface="Calibri"/>
              <a:ea typeface="Calibri"/>
              <a:cs typeface="Calibri"/>
              <a:sym typeface="Calibri"/>
            </a:endParaRPr>
          </a:p>
        </p:txBody>
      </p:sp>
      <p:sp>
        <p:nvSpPr>
          <p:cNvPr id="1731" name="Google Shape;1731;p67"/>
          <p:cNvSpPr txBox="1"/>
          <p:nvPr/>
        </p:nvSpPr>
        <p:spPr>
          <a:xfrm>
            <a:off x="5040008" y="5058532"/>
            <a:ext cx="211674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Multi Modal Logistics Park</a:t>
            </a:r>
            <a:endParaRPr sz="1800" dirty="0">
              <a:solidFill>
                <a:schemeClr val="dk1"/>
              </a:solidFill>
              <a:latin typeface="Calibri"/>
              <a:ea typeface="Calibri"/>
              <a:cs typeface="Calibri"/>
              <a:sym typeface="Calibri"/>
            </a:endParaRPr>
          </a:p>
        </p:txBody>
      </p:sp>
      <p:sp>
        <p:nvSpPr>
          <p:cNvPr id="1732" name="Google Shape;1732;p67"/>
          <p:cNvSpPr txBox="1"/>
          <p:nvPr/>
        </p:nvSpPr>
        <p:spPr>
          <a:xfrm>
            <a:off x="7433500" y="5197031"/>
            <a:ext cx="21167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Smart Meter</a:t>
            </a:r>
            <a:endParaRPr sz="1800" dirty="0">
              <a:solidFill>
                <a:schemeClr val="dk1"/>
              </a:solidFill>
              <a:latin typeface="Calibri"/>
              <a:ea typeface="Calibri"/>
              <a:cs typeface="Calibri"/>
              <a:sym typeface="Calibri"/>
            </a:endParaRPr>
          </a:p>
        </p:txBody>
      </p:sp>
      <p:sp>
        <p:nvSpPr>
          <p:cNvPr id="1733" name="Google Shape;1733;p67"/>
          <p:cNvSpPr txBox="1"/>
          <p:nvPr/>
        </p:nvSpPr>
        <p:spPr>
          <a:xfrm>
            <a:off x="9864811" y="5205807"/>
            <a:ext cx="21167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Port</a:t>
            </a:r>
            <a:endParaRPr sz="1800" dirty="0">
              <a:solidFill>
                <a:schemeClr val="dk1"/>
              </a:solidFill>
              <a:latin typeface="Calibri"/>
              <a:ea typeface="Calibri"/>
              <a:cs typeface="Calibri"/>
              <a:sym typeface="Calibri"/>
            </a:endParaRPr>
          </a:p>
        </p:txBody>
      </p:sp>
      <p:sp>
        <p:nvSpPr>
          <p:cNvPr id="1735" name="Google Shape;1735;p67"/>
          <p:cNvSpPr/>
          <p:nvPr/>
        </p:nvSpPr>
        <p:spPr>
          <a:xfrm>
            <a:off x="2568847" y="1611877"/>
            <a:ext cx="2246267" cy="3329253"/>
          </a:xfrm>
          <a:custGeom>
            <a:avLst/>
            <a:gdLst/>
            <a:ahLst/>
            <a:cxnLst/>
            <a:rect l="l" t="t" r="r" b="b"/>
            <a:pathLst>
              <a:path w="21055330" h="12871450" extrusionOk="0">
                <a:moveTo>
                  <a:pt x="0" y="0"/>
                </a:moveTo>
                <a:lnTo>
                  <a:pt x="21055330" y="0"/>
                </a:lnTo>
                <a:lnTo>
                  <a:pt x="21055330" y="12871450"/>
                </a:lnTo>
                <a:lnTo>
                  <a:pt x="0" y="12871450"/>
                </a:lnTo>
                <a:close/>
              </a:path>
            </a:pathLst>
          </a:custGeom>
          <a:blipFill rotWithShape="1">
            <a:blip r:embed="rId3">
              <a:alphaModFix/>
            </a:blip>
            <a:stretch>
              <a:fillRect l="-62029" t="-3038" r="-60553" b="-5745"/>
            </a:stretch>
          </a:blipFill>
          <a:ln>
            <a:solidFill>
              <a:schemeClr val="accent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6" name="Google Shape;1736;p67"/>
          <p:cNvSpPr/>
          <p:nvPr/>
        </p:nvSpPr>
        <p:spPr>
          <a:xfrm>
            <a:off x="4931422" y="1621410"/>
            <a:ext cx="2324616" cy="3311251"/>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4">
              <a:alphaModFix/>
            </a:blip>
            <a:stretch>
              <a:fillRect l="-33304" t="-7268" r="-33500"/>
            </a:stretch>
          </a:blipFill>
          <a:ln>
            <a:solidFill>
              <a:schemeClr val="accent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82AEE241-C5E4-E46A-9755-E654F00E51BF}"/>
              </a:ext>
            </a:extLst>
          </p:cNvPr>
          <p:cNvPicPr>
            <a:picLocks noChangeAspect="1"/>
          </p:cNvPicPr>
          <p:nvPr/>
        </p:nvPicPr>
        <p:blipFill>
          <a:blip r:embed="rId5"/>
          <a:stretch>
            <a:fillRect/>
          </a:stretch>
        </p:blipFill>
        <p:spPr>
          <a:xfrm>
            <a:off x="67394" y="1613467"/>
            <a:ext cx="2366911" cy="3302252"/>
          </a:xfrm>
          <a:prstGeom prst="rect">
            <a:avLst/>
          </a:prstGeom>
          <a:ln>
            <a:solidFill>
              <a:schemeClr val="accent6"/>
            </a:solid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35D84CB1-983B-CE32-0109-ABD5E3D43036}"/>
              </a:ext>
            </a:extLst>
          </p:cNvPr>
          <p:cNvPicPr>
            <a:picLocks noChangeAspect="1"/>
          </p:cNvPicPr>
          <p:nvPr/>
        </p:nvPicPr>
        <p:blipFill rotWithShape="1">
          <a:blip r:embed="rId6"/>
          <a:srcRect l="28921" r="27345" b="-2175"/>
          <a:stretch/>
        </p:blipFill>
        <p:spPr>
          <a:xfrm>
            <a:off x="7433500" y="1621410"/>
            <a:ext cx="2201442" cy="3311251"/>
          </a:xfrm>
          <a:prstGeom prst="rect">
            <a:avLst/>
          </a:prstGeom>
          <a:ln>
            <a:solidFill>
              <a:schemeClr val="accent6"/>
            </a:solidFill>
          </a:ln>
          <a:effectLst>
            <a:outerShdw blurRad="292100" dist="139700" dir="2700000" algn="tl" rotWithShape="0">
              <a:srgbClr val="333333">
                <a:alpha val="65000"/>
              </a:srgbClr>
            </a:outerShdw>
          </a:effectLst>
        </p:spPr>
      </p:pic>
      <p:pic>
        <p:nvPicPr>
          <p:cNvPr id="2052" name="Picture 4" descr="Top 10 Ports in China 2022 - Port Technology International">
            <a:extLst>
              <a:ext uri="{FF2B5EF4-FFF2-40B4-BE49-F238E27FC236}">
                <a16:creationId xmlns:a16="http://schemas.microsoft.com/office/drawing/2014/main" id="{1F246205-0330-B8BC-7DAB-AA746C21C34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8563"/>
          <a:stretch/>
        </p:blipFill>
        <p:spPr bwMode="auto">
          <a:xfrm>
            <a:off x="9809347" y="1656845"/>
            <a:ext cx="2230314" cy="3275818"/>
          </a:xfrm>
          <a:prstGeom prst="rect">
            <a:avLst/>
          </a:prstGeom>
          <a:ln>
            <a:solidFill>
              <a:schemeClr val="accent6"/>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3"/>
        <p:cNvGrpSpPr/>
        <p:nvPr/>
      </p:nvGrpSpPr>
      <p:grpSpPr>
        <a:xfrm>
          <a:off x="0" y="0"/>
          <a:ext cx="0" cy="0"/>
          <a:chOff x="0" y="0"/>
          <a:chExt cx="0" cy="0"/>
        </a:xfrm>
      </p:grpSpPr>
      <p:sp>
        <p:nvSpPr>
          <p:cNvPr id="1744" name="Google Shape;1744;p68"/>
          <p:cNvSpPr txBox="1">
            <a:spLocks noGrp="1"/>
          </p:cNvSpPr>
          <p:nvPr>
            <p:ph type="sldNum" idx="12"/>
          </p:nvPr>
        </p:nvSpPr>
        <p:spPr>
          <a:xfrm>
            <a:off x="11496000" y="6527308"/>
            <a:ext cx="543661"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17</a:t>
            </a:fld>
            <a:endParaRPr sz="1200" dirty="0"/>
          </a:p>
        </p:txBody>
      </p:sp>
      <p:sp>
        <p:nvSpPr>
          <p:cNvPr id="1745" name="Google Shape;1745;p68"/>
          <p:cNvSpPr txBox="1"/>
          <p:nvPr/>
        </p:nvSpPr>
        <p:spPr>
          <a:xfrm>
            <a:off x="9989774" y="1509468"/>
            <a:ext cx="1683036" cy="1306407"/>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900">
                <a:solidFill>
                  <a:schemeClr val="lt1"/>
                </a:solidFill>
                <a:latin typeface="Calibri"/>
                <a:ea typeface="Calibri"/>
                <a:cs typeface="Calibri"/>
                <a:sym typeface="Calibri"/>
              </a:rPr>
              <a:t>Vipin Verma </a:t>
            </a:r>
            <a:r>
              <a:rPr lang="en-US" sz="900">
                <a:solidFill>
                  <a:schemeClr val="dk1"/>
                </a:solidFill>
                <a:latin typeface="Calibri"/>
                <a:ea typeface="Calibri"/>
                <a:cs typeface="Calibri"/>
                <a:sym typeface="Calibri"/>
              </a:rPr>
              <a:t>has more than two decades of experience in banking and financial services covering roles in underwriting, portfolio management, formation and implementation of credit risk policies, sales, credit and collections, as well as IT infrastructure, operations and compliance management.</a:t>
            </a:r>
            <a:endParaRPr sz="900">
              <a:solidFill>
                <a:schemeClr val="lt1"/>
              </a:solidFill>
              <a:latin typeface="Catamaran Light"/>
              <a:ea typeface="Catamaran Light"/>
              <a:cs typeface="Catamaran Light"/>
              <a:sym typeface="Catamaran Light"/>
            </a:endParaRPr>
          </a:p>
        </p:txBody>
      </p:sp>
      <p:sp>
        <p:nvSpPr>
          <p:cNvPr id="1746" name="Google Shape;1746;p68"/>
          <p:cNvSpPr txBox="1"/>
          <p:nvPr/>
        </p:nvSpPr>
        <p:spPr>
          <a:xfrm>
            <a:off x="85629" y="177456"/>
            <a:ext cx="10736259" cy="35922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C00000"/>
              </a:buClr>
              <a:buSzPts val="2800"/>
              <a:buFont typeface="Arial"/>
              <a:buNone/>
            </a:pPr>
            <a:r>
              <a:rPr lang="en-US" sz="2800" b="0" dirty="0">
                <a:solidFill>
                  <a:srgbClr val="C00000"/>
                </a:solidFill>
                <a:latin typeface="Bahnschrift Light Condensed" panose="020B0502040204020203" pitchFamily="34" charset="0"/>
                <a:ea typeface="Arial"/>
                <a:cs typeface="Arial"/>
                <a:sym typeface="Arial"/>
              </a:rPr>
              <a:t>I</a:t>
            </a:r>
            <a:r>
              <a:rPr lang="en-US" sz="2800" b="0" dirty="0">
                <a:solidFill>
                  <a:srgbClr val="00843B"/>
                </a:solidFill>
                <a:latin typeface="Bahnschrift Light Condensed" panose="020B0502040204020203" pitchFamily="34" charset="0"/>
                <a:ea typeface="Arial"/>
                <a:cs typeface="Arial"/>
                <a:sym typeface="Arial"/>
              </a:rPr>
              <a:t>nfra Advisors </a:t>
            </a:r>
            <a:r>
              <a:rPr lang="en-US" sz="2800" b="0" dirty="0">
                <a:solidFill>
                  <a:srgbClr val="C00000"/>
                </a:solidFill>
                <a:latin typeface="Bahnschrift Light Condensed" panose="020B0502040204020203" pitchFamily="34" charset="0"/>
                <a:ea typeface="Arial"/>
                <a:cs typeface="Arial"/>
                <a:sym typeface="Arial"/>
              </a:rPr>
              <a:t>Sector Coverage</a:t>
            </a:r>
            <a:endParaRPr sz="2800" b="0" dirty="0">
              <a:solidFill>
                <a:srgbClr val="C00000"/>
              </a:solidFill>
              <a:latin typeface="Bahnschrift Light Condensed" panose="020B0502040204020203" pitchFamily="34" charset="0"/>
              <a:ea typeface="Arial"/>
              <a:cs typeface="Arial"/>
              <a:sym typeface="Arial"/>
            </a:endParaRPr>
          </a:p>
        </p:txBody>
      </p:sp>
      <p:sp>
        <p:nvSpPr>
          <p:cNvPr id="1747" name="Google Shape;1747;p68"/>
          <p:cNvSpPr/>
          <p:nvPr/>
        </p:nvSpPr>
        <p:spPr>
          <a:xfrm>
            <a:off x="7389006" y="5036953"/>
            <a:ext cx="2255462" cy="685462"/>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48" name="Google Shape;1748;p68"/>
          <p:cNvSpPr/>
          <p:nvPr/>
        </p:nvSpPr>
        <p:spPr>
          <a:xfrm>
            <a:off x="129177" y="5074582"/>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734B41"/>
              </a:solidFill>
              <a:latin typeface="Calibri"/>
              <a:ea typeface="Calibri"/>
              <a:cs typeface="Calibri"/>
              <a:sym typeface="Calibri"/>
            </a:endParaRPr>
          </a:p>
        </p:txBody>
      </p:sp>
      <p:sp>
        <p:nvSpPr>
          <p:cNvPr id="1749" name="Google Shape;1749;p68"/>
          <p:cNvSpPr/>
          <p:nvPr/>
        </p:nvSpPr>
        <p:spPr>
          <a:xfrm>
            <a:off x="2547532" y="5058532"/>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endParaRPr sz="1400" b="1">
              <a:solidFill>
                <a:srgbClr val="734B41"/>
              </a:solidFill>
              <a:latin typeface="Calibri"/>
              <a:ea typeface="Calibri"/>
              <a:cs typeface="Calibri"/>
              <a:sym typeface="Calibri"/>
            </a:endParaRPr>
          </a:p>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50" name="Google Shape;1750;p68"/>
          <p:cNvSpPr/>
          <p:nvPr/>
        </p:nvSpPr>
        <p:spPr>
          <a:xfrm>
            <a:off x="9795454" y="5025366"/>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400" b="1">
              <a:solidFill>
                <a:srgbClr val="734B41"/>
              </a:solidFill>
              <a:latin typeface="Calibri"/>
              <a:ea typeface="Calibri"/>
              <a:cs typeface="Calibri"/>
              <a:sym typeface="Calibri"/>
            </a:endParaRPr>
          </a:p>
        </p:txBody>
      </p:sp>
      <p:sp>
        <p:nvSpPr>
          <p:cNvPr id="1751" name="Google Shape;1751;p68"/>
          <p:cNvSpPr/>
          <p:nvPr/>
        </p:nvSpPr>
        <p:spPr>
          <a:xfrm>
            <a:off x="4968269" y="5041589"/>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endParaRPr sz="1400" b="1">
              <a:solidFill>
                <a:srgbClr val="734B41"/>
              </a:solidFill>
              <a:latin typeface="Calibri"/>
              <a:ea typeface="Calibri"/>
              <a:cs typeface="Calibri"/>
              <a:sym typeface="Calibri"/>
            </a:endParaRPr>
          </a:p>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52" name="Google Shape;1752;p68"/>
          <p:cNvSpPr txBox="1"/>
          <p:nvPr/>
        </p:nvSpPr>
        <p:spPr>
          <a:xfrm>
            <a:off x="7384243" y="5076084"/>
            <a:ext cx="238768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Mine Operation and  Development</a:t>
            </a:r>
            <a:endParaRPr sz="1800" dirty="0">
              <a:solidFill>
                <a:schemeClr val="dk1"/>
              </a:solidFill>
              <a:latin typeface="Calibri"/>
              <a:ea typeface="Calibri"/>
              <a:cs typeface="Calibri"/>
              <a:sym typeface="Calibri"/>
            </a:endParaRPr>
          </a:p>
        </p:txBody>
      </p:sp>
      <p:sp>
        <p:nvSpPr>
          <p:cNvPr id="1753" name="Google Shape;1753;p68"/>
          <p:cNvSpPr txBox="1"/>
          <p:nvPr/>
        </p:nvSpPr>
        <p:spPr>
          <a:xfrm>
            <a:off x="9922914" y="5158920"/>
            <a:ext cx="21167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Rope Ways</a:t>
            </a:r>
            <a:endParaRPr sz="1800" dirty="0">
              <a:solidFill>
                <a:schemeClr val="dk1"/>
              </a:solidFill>
              <a:latin typeface="Calibri"/>
              <a:ea typeface="Calibri"/>
              <a:cs typeface="Calibri"/>
              <a:sym typeface="Calibri"/>
            </a:endParaRPr>
          </a:p>
        </p:txBody>
      </p:sp>
      <p:sp>
        <p:nvSpPr>
          <p:cNvPr id="1754" name="Google Shape;1754;p68"/>
          <p:cNvSpPr txBox="1"/>
          <p:nvPr/>
        </p:nvSpPr>
        <p:spPr>
          <a:xfrm>
            <a:off x="5044771" y="5172641"/>
            <a:ext cx="21167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E - Vehicles</a:t>
            </a:r>
            <a:endParaRPr sz="1800" dirty="0">
              <a:solidFill>
                <a:schemeClr val="dk1"/>
              </a:solidFill>
              <a:latin typeface="Calibri"/>
              <a:ea typeface="Calibri"/>
              <a:cs typeface="Calibri"/>
              <a:sym typeface="Calibri"/>
            </a:endParaRPr>
          </a:p>
        </p:txBody>
      </p:sp>
      <p:sp>
        <p:nvSpPr>
          <p:cNvPr id="1755" name="Google Shape;1755;p68"/>
          <p:cNvSpPr txBox="1"/>
          <p:nvPr/>
        </p:nvSpPr>
        <p:spPr>
          <a:xfrm>
            <a:off x="2616890" y="5188864"/>
            <a:ext cx="21167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Solar</a:t>
            </a:r>
            <a:endParaRPr sz="1800" dirty="0">
              <a:solidFill>
                <a:schemeClr val="dk1"/>
              </a:solidFill>
              <a:latin typeface="Calibri"/>
              <a:ea typeface="Calibri"/>
              <a:cs typeface="Calibri"/>
              <a:sym typeface="Calibri"/>
            </a:endParaRPr>
          </a:p>
        </p:txBody>
      </p:sp>
      <p:sp>
        <p:nvSpPr>
          <p:cNvPr id="1756" name="Google Shape;1756;p68"/>
          <p:cNvSpPr txBox="1"/>
          <p:nvPr/>
        </p:nvSpPr>
        <p:spPr>
          <a:xfrm>
            <a:off x="152339" y="5188864"/>
            <a:ext cx="21167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734B41"/>
                </a:solidFill>
                <a:latin typeface="Calibri"/>
                <a:ea typeface="Calibri"/>
                <a:cs typeface="Calibri"/>
                <a:sym typeface="Calibri"/>
              </a:rPr>
              <a:t>Airport</a:t>
            </a:r>
            <a:endParaRPr sz="1800" dirty="0">
              <a:solidFill>
                <a:schemeClr val="dk1"/>
              </a:solidFill>
              <a:latin typeface="Calibri"/>
              <a:ea typeface="Calibri"/>
              <a:cs typeface="Calibri"/>
              <a:sym typeface="Calibri"/>
            </a:endParaRPr>
          </a:p>
        </p:txBody>
      </p:sp>
      <p:grpSp>
        <p:nvGrpSpPr>
          <p:cNvPr id="1758" name="Google Shape;1758;p68"/>
          <p:cNvGrpSpPr/>
          <p:nvPr/>
        </p:nvGrpSpPr>
        <p:grpSpPr>
          <a:xfrm>
            <a:off x="2525411" y="1632154"/>
            <a:ext cx="2337764" cy="3303532"/>
            <a:chOff x="0" y="0"/>
            <a:chExt cx="5843270" cy="3949700"/>
          </a:xfrm>
        </p:grpSpPr>
        <p:sp>
          <p:nvSpPr>
            <p:cNvPr id="1759" name="Google Shape;1759;p68"/>
            <p:cNvSpPr/>
            <p:nvPr/>
          </p:nvSpPr>
          <p:spPr>
            <a:xfrm>
              <a:off x="35560" y="30480"/>
              <a:ext cx="5795010" cy="3901440"/>
            </a:xfrm>
            <a:custGeom>
              <a:avLst/>
              <a:gdLst/>
              <a:ahLst/>
              <a:cxnLst/>
              <a:rect l="l" t="t" r="r" b="b"/>
              <a:pathLst>
                <a:path w="5795010" h="3901440" extrusionOk="0">
                  <a:moveTo>
                    <a:pt x="5795010" y="3901440"/>
                  </a:moveTo>
                  <a:lnTo>
                    <a:pt x="0" y="3901440"/>
                  </a:lnTo>
                  <a:lnTo>
                    <a:pt x="0" y="0"/>
                  </a:lnTo>
                  <a:lnTo>
                    <a:pt x="5795010" y="0"/>
                  </a:lnTo>
                  <a:lnTo>
                    <a:pt x="5795010" y="3901440"/>
                  </a:lnTo>
                  <a:lnTo>
                    <a:pt x="5795010" y="3901440"/>
                  </a:lnTo>
                  <a:close/>
                </a:path>
              </a:pathLst>
            </a:custGeom>
            <a:blipFill rotWithShape="1">
              <a:blip r:embed="rId3">
                <a:alphaModFix/>
              </a:blip>
              <a:stretch>
                <a:fillRect l="-510" r="-511"/>
              </a:stretch>
            </a:blipFill>
            <a:ln>
              <a:solidFill>
                <a:schemeClr val="accent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0" name="Google Shape;1760;p68"/>
            <p:cNvSpPr/>
            <p:nvPr/>
          </p:nvSpPr>
          <p:spPr>
            <a:xfrm>
              <a:off x="0" y="0"/>
              <a:ext cx="5843270" cy="3949700"/>
            </a:xfrm>
            <a:custGeom>
              <a:avLst/>
              <a:gdLst/>
              <a:ahLst/>
              <a:cxnLst/>
              <a:rect l="l" t="t" r="r" b="b"/>
              <a:pathLst>
                <a:path w="5843270" h="3949700" extrusionOk="0">
                  <a:moveTo>
                    <a:pt x="5843270" y="3949700"/>
                  </a:moveTo>
                  <a:lnTo>
                    <a:pt x="0" y="3949700"/>
                  </a:lnTo>
                  <a:lnTo>
                    <a:pt x="0" y="0"/>
                  </a:lnTo>
                  <a:lnTo>
                    <a:pt x="5843270" y="0"/>
                  </a:lnTo>
                  <a:lnTo>
                    <a:pt x="5843270" y="3949700"/>
                  </a:lnTo>
                  <a:close/>
                </a:path>
              </a:pathLst>
            </a:custGeom>
            <a:blipFill rotWithShape="1">
              <a:blip r:embed="rId4">
                <a:alphaModFix/>
              </a:blip>
              <a:stretch>
                <a:fillRect t="-237" b="-237"/>
              </a:stretch>
            </a:blipFill>
            <a:ln>
              <a:solidFill>
                <a:schemeClr val="accent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2" name="Picture 1">
            <a:extLst>
              <a:ext uri="{FF2B5EF4-FFF2-40B4-BE49-F238E27FC236}">
                <a16:creationId xmlns:a16="http://schemas.microsoft.com/office/drawing/2014/main" id="{FFD67A97-25E7-88FB-650B-8045DB29A026}"/>
              </a:ext>
            </a:extLst>
          </p:cNvPr>
          <p:cNvPicPr>
            <a:picLocks noChangeAspect="1"/>
          </p:cNvPicPr>
          <p:nvPr/>
        </p:nvPicPr>
        <p:blipFill rotWithShape="1">
          <a:blip r:embed="rId5"/>
          <a:srcRect b="14400"/>
          <a:stretch/>
        </p:blipFill>
        <p:spPr>
          <a:xfrm>
            <a:off x="124226" y="1632154"/>
            <a:ext cx="2260413" cy="3242217"/>
          </a:xfrm>
          <a:prstGeom prst="rect">
            <a:avLst/>
          </a:prstGeom>
          <a:ln>
            <a:noFill/>
          </a:ln>
          <a:effectLst>
            <a:outerShdw blurRad="292100" dist="139700" dir="2700000" algn="tl" rotWithShape="0">
              <a:srgbClr val="333333">
                <a:alpha val="65000"/>
              </a:srgbClr>
            </a:outerShdw>
          </a:effectLst>
        </p:spPr>
      </p:pic>
      <p:pic>
        <p:nvPicPr>
          <p:cNvPr id="3076" name="Picture 4" descr="India's Slow Race to an E-Bus Future">
            <a:extLst>
              <a:ext uri="{FF2B5EF4-FFF2-40B4-BE49-F238E27FC236}">
                <a16:creationId xmlns:a16="http://schemas.microsoft.com/office/drawing/2014/main" id="{E1398D27-3A97-CD03-338D-4150C0B2238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47875" b="20351"/>
          <a:stretch/>
        </p:blipFill>
        <p:spPr bwMode="auto">
          <a:xfrm>
            <a:off x="4968268" y="1657647"/>
            <a:ext cx="2233097" cy="32968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E2F3CBC-085A-16D1-53A1-7A520F5C6A23}"/>
              </a:ext>
            </a:extLst>
          </p:cNvPr>
          <p:cNvPicPr>
            <a:picLocks noChangeAspect="1"/>
          </p:cNvPicPr>
          <p:nvPr/>
        </p:nvPicPr>
        <p:blipFill rotWithShape="1">
          <a:blip r:embed="rId7"/>
          <a:srcRect l="34262" r="5025"/>
          <a:stretch/>
        </p:blipFill>
        <p:spPr>
          <a:xfrm>
            <a:off x="7328826" y="1632155"/>
            <a:ext cx="2323536" cy="3296865"/>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F25C2170-8168-6AB6-96B1-20A878202086}"/>
              </a:ext>
            </a:extLst>
          </p:cNvPr>
          <p:cNvPicPr>
            <a:picLocks noChangeAspect="1"/>
          </p:cNvPicPr>
          <p:nvPr/>
        </p:nvPicPr>
        <p:blipFill rotWithShape="1">
          <a:blip r:embed="rId8"/>
          <a:srcRect l="13722" r="21396"/>
          <a:stretch/>
        </p:blipFill>
        <p:spPr>
          <a:xfrm>
            <a:off x="9922914" y="1632156"/>
            <a:ext cx="2190607" cy="329686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3"/>
        <p:cNvGrpSpPr/>
        <p:nvPr/>
      </p:nvGrpSpPr>
      <p:grpSpPr>
        <a:xfrm>
          <a:off x="0" y="0"/>
          <a:ext cx="0" cy="0"/>
          <a:chOff x="0" y="0"/>
          <a:chExt cx="0" cy="0"/>
        </a:xfrm>
      </p:grpSpPr>
      <p:sp>
        <p:nvSpPr>
          <p:cNvPr id="1744" name="Google Shape;1744;p68"/>
          <p:cNvSpPr txBox="1">
            <a:spLocks noGrp="1"/>
          </p:cNvSpPr>
          <p:nvPr>
            <p:ph type="sldNum" idx="12"/>
          </p:nvPr>
        </p:nvSpPr>
        <p:spPr>
          <a:xfrm>
            <a:off x="11496000" y="6527308"/>
            <a:ext cx="543661"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18</a:t>
            </a:fld>
            <a:endParaRPr sz="1200" dirty="0"/>
          </a:p>
        </p:txBody>
      </p:sp>
      <p:sp>
        <p:nvSpPr>
          <p:cNvPr id="1745" name="Google Shape;1745;p68"/>
          <p:cNvSpPr txBox="1"/>
          <p:nvPr/>
        </p:nvSpPr>
        <p:spPr>
          <a:xfrm>
            <a:off x="9989774" y="1509468"/>
            <a:ext cx="1683036" cy="1306407"/>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900">
                <a:solidFill>
                  <a:schemeClr val="lt1"/>
                </a:solidFill>
                <a:latin typeface="Calibri"/>
                <a:ea typeface="Calibri"/>
                <a:cs typeface="Calibri"/>
                <a:sym typeface="Calibri"/>
              </a:rPr>
              <a:t>Vipin Verma </a:t>
            </a:r>
            <a:r>
              <a:rPr lang="en-US" sz="900">
                <a:solidFill>
                  <a:schemeClr val="dk1"/>
                </a:solidFill>
                <a:latin typeface="Calibri"/>
                <a:ea typeface="Calibri"/>
                <a:cs typeface="Calibri"/>
                <a:sym typeface="Calibri"/>
              </a:rPr>
              <a:t>has more than two decades of experience in banking and financial services covering roles in underwriting, portfolio management, formation and implementation of credit risk policies, sales, credit and collections, as well as IT infrastructure, operations and compliance management.</a:t>
            </a:r>
            <a:endParaRPr sz="900">
              <a:solidFill>
                <a:schemeClr val="lt1"/>
              </a:solidFill>
              <a:latin typeface="Catamaran Light"/>
              <a:ea typeface="Catamaran Light"/>
              <a:cs typeface="Catamaran Light"/>
              <a:sym typeface="Catamaran Light"/>
            </a:endParaRPr>
          </a:p>
        </p:txBody>
      </p:sp>
      <p:sp>
        <p:nvSpPr>
          <p:cNvPr id="1746" name="Google Shape;1746;p68"/>
          <p:cNvSpPr txBox="1"/>
          <p:nvPr/>
        </p:nvSpPr>
        <p:spPr>
          <a:xfrm>
            <a:off x="85629" y="177456"/>
            <a:ext cx="10736259" cy="35922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C00000"/>
              </a:buClr>
              <a:buSzPts val="2800"/>
              <a:buFont typeface="Arial"/>
              <a:buNone/>
            </a:pPr>
            <a:r>
              <a:rPr lang="en-US" sz="2800" b="0" dirty="0">
                <a:solidFill>
                  <a:srgbClr val="C00000"/>
                </a:solidFill>
                <a:latin typeface="Bahnschrift Light Condensed" panose="020B0502040204020203" pitchFamily="34" charset="0"/>
                <a:ea typeface="Arial"/>
                <a:cs typeface="Arial"/>
                <a:sym typeface="Arial"/>
              </a:rPr>
              <a:t>I</a:t>
            </a:r>
            <a:r>
              <a:rPr lang="en-US" sz="2800" b="0" dirty="0">
                <a:solidFill>
                  <a:srgbClr val="00843B"/>
                </a:solidFill>
                <a:latin typeface="Bahnschrift Light Condensed" panose="020B0502040204020203" pitchFamily="34" charset="0"/>
                <a:ea typeface="Arial"/>
                <a:cs typeface="Arial"/>
                <a:sym typeface="Arial"/>
              </a:rPr>
              <a:t>nfra Advisors </a:t>
            </a:r>
            <a:r>
              <a:rPr lang="en-US" sz="2800" b="0" dirty="0">
                <a:solidFill>
                  <a:srgbClr val="C00000"/>
                </a:solidFill>
                <a:latin typeface="Bahnschrift Light Condensed" panose="020B0502040204020203" pitchFamily="34" charset="0"/>
                <a:ea typeface="Arial"/>
                <a:cs typeface="Arial"/>
                <a:sym typeface="Arial"/>
              </a:rPr>
              <a:t>Sector Coverage</a:t>
            </a:r>
            <a:endParaRPr sz="2800" b="0" dirty="0">
              <a:solidFill>
                <a:srgbClr val="C00000"/>
              </a:solidFill>
              <a:latin typeface="Bahnschrift Light Condensed" panose="020B0502040204020203" pitchFamily="34" charset="0"/>
              <a:ea typeface="Arial"/>
              <a:cs typeface="Arial"/>
              <a:sym typeface="Arial"/>
            </a:endParaRPr>
          </a:p>
        </p:txBody>
      </p:sp>
      <p:sp>
        <p:nvSpPr>
          <p:cNvPr id="1747" name="Google Shape;1747;p68"/>
          <p:cNvSpPr/>
          <p:nvPr/>
        </p:nvSpPr>
        <p:spPr>
          <a:xfrm>
            <a:off x="7389006" y="5036953"/>
            <a:ext cx="2255462" cy="685462"/>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48" name="Google Shape;1748;p68"/>
          <p:cNvSpPr/>
          <p:nvPr/>
        </p:nvSpPr>
        <p:spPr>
          <a:xfrm>
            <a:off x="129177" y="5074582"/>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734B41"/>
              </a:solidFill>
              <a:latin typeface="Calibri"/>
              <a:ea typeface="Calibri"/>
              <a:cs typeface="Calibri"/>
              <a:sym typeface="Calibri"/>
            </a:endParaRPr>
          </a:p>
        </p:txBody>
      </p:sp>
      <p:sp>
        <p:nvSpPr>
          <p:cNvPr id="1749" name="Google Shape;1749;p68"/>
          <p:cNvSpPr/>
          <p:nvPr/>
        </p:nvSpPr>
        <p:spPr>
          <a:xfrm>
            <a:off x="2547532" y="5058532"/>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endParaRPr sz="1400" b="1">
              <a:solidFill>
                <a:srgbClr val="734B41"/>
              </a:solidFill>
              <a:latin typeface="Calibri"/>
              <a:ea typeface="Calibri"/>
              <a:cs typeface="Calibri"/>
              <a:sym typeface="Calibri"/>
            </a:endParaRPr>
          </a:p>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50" name="Google Shape;1750;p68"/>
          <p:cNvSpPr/>
          <p:nvPr/>
        </p:nvSpPr>
        <p:spPr>
          <a:xfrm>
            <a:off x="9795454" y="5025366"/>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400" b="1">
              <a:solidFill>
                <a:srgbClr val="734B41"/>
              </a:solidFill>
              <a:latin typeface="Calibri"/>
              <a:ea typeface="Calibri"/>
              <a:cs typeface="Calibri"/>
              <a:sym typeface="Calibri"/>
            </a:endParaRPr>
          </a:p>
        </p:txBody>
      </p:sp>
      <p:sp>
        <p:nvSpPr>
          <p:cNvPr id="1751" name="Google Shape;1751;p68"/>
          <p:cNvSpPr/>
          <p:nvPr/>
        </p:nvSpPr>
        <p:spPr>
          <a:xfrm>
            <a:off x="4968269" y="5041589"/>
            <a:ext cx="2255462" cy="663883"/>
          </a:xfrm>
          <a:prstGeom prst="round2DiagRect">
            <a:avLst>
              <a:gd name="adj1" fmla="val 16667"/>
              <a:gd name="adj2" fmla="val 0"/>
            </a:avLst>
          </a:prstGeom>
          <a:solidFill>
            <a:srgbClr val="EBDC91"/>
          </a:solidFill>
          <a:ln w="12700" cap="flat" cmpd="sng">
            <a:solidFill>
              <a:srgbClr val="00803A"/>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endParaRPr sz="1400" b="1">
              <a:solidFill>
                <a:srgbClr val="734B41"/>
              </a:solidFill>
              <a:latin typeface="Calibri"/>
              <a:ea typeface="Calibri"/>
              <a:cs typeface="Calibri"/>
              <a:sym typeface="Calibri"/>
            </a:endParaRPr>
          </a:p>
          <a:p>
            <a:pPr marL="0" marR="0" lvl="0" indent="0" algn="l" rtl="0">
              <a:spcBef>
                <a:spcPts val="0"/>
              </a:spcBef>
              <a:spcAft>
                <a:spcPts val="0"/>
              </a:spcAft>
              <a:buNone/>
            </a:pPr>
            <a:r>
              <a:rPr lang="en-US" sz="1400" b="1">
                <a:solidFill>
                  <a:srgbClr val="734B41"/>
                </a:solidFill>
                <a:latin typeface="Calibri"/>
                <a:ea typeface="Calibri"/>
                <a:cs typeface="Calibri"/>
                <a:sym typeface="Calibri"/>
              </a:rPr>
              <a:t> </a:t>
            </a:r>
            <a:endParaRPr/>
          </a:p>
        </p:txBody>
      </p:sp>
      <p:sp>
        <p:nvSpPr>
          <p:cNvPr id="1752" name="Google Shape;1752;p68"/>
          <p:cNvSpPr txBox="1"/>
          <p:nvPr/>
        </p:nvSpPr>
        <p:spPr>
          <a:xfrm>
            <a:off x="7389006" y="5172682"/>
            <a:ext cx="2387685" cy="369291"/>
          </a:xfrm>
          <a:prstGeom prst="rect">
            <a:avLst/>
          </a:prstGeom>
          <a:noFill/>
          <a:ln>
            <a:noFill/>
          </a:ln>
        </p:spPr>
        <p:txBody>
          <a:bodyPr spcFirstLastPara="1" wrap="square" lIns="91425" tIns="45700" rIns="91425" bIns="45700" anchor="t" anchorCtr="0">
            <a:spAutoFit/>
          </a:bodyPr>
          <a:lstStyle/>
          <a:p>
            <a:pPr algn="ctr"/>
            <a:r>
              <a:rPr lang="en-IN" b="1" dirty="0">
                <a:solidFill>
                  <a:srgbClr val="734B41"/>
                </a:solidFill>
                <a:latin typeface="Calibri"/>
                <a:ea typeface="Calibri"/>
                <a:cs typeface="Calibri"/>
              </a:rPr>
              <a:t>Food Grain Silos</a:t>
            </a:r>
          </a:p>
        </p:txBody>
      </p:sp>
      <p:sp>
        <p:nvSpPr>
          <p:cNvPr id="1753" name="Google Shape;1753;p68"/>
          <p:cNvSpPr txBox="1"/>
          <p:nvPr/>
        </p:nvSpPr>
        <p:spPr>
          <a:xfrm>
            <a:off x="9922914" y="5158920"/>
            <a:ext cx="211674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b="1" dirty="0">
                <a:solidFill>
                  <a:srgbClr val="734B41"/>
                </a:solidFill>
                <a:latin typeface="Calibri"/>
                <a:ea typeface="Calibri"/>
                <a:cs typeface="Calibri"/>
              </a:rPr>
              <a:t>Transmission</a:t>
            </a:r>
            <a:endParaRPr sz="1800" dirty="0">
              <a:solidFill>
                <a:schemeClr val="dk1"/>
              </a:solidFill>
              <a:latin typeface="Calibri"/>
              <a:ea typeface="Calibri"/>
              <a:cs typeface="Calibri"/>
              <a:sym typeface="Calibri"/>
            </a:endParaRPr>
          </a:p>
        </p:txBody>
      </p:sp>
      <p:sp>
        <p:nvSpPr>
          <p:cNvPr id="1754" name="Google Shape;1754;p68"/>
          <p:cNvSpPr txBox="1"/>
          <p:nvPr/>
        </p:nvSpPr>
        <p:spPr>
          <a:xfrm>
            <a:off x="5044771" y="5172641"/>
            <a:ext cx="2116747" cy="369332"/>
          </a:xfrm>
          <a:prstGeom prst="rect">
            <a:avLst/>
          </a:prstGeom>
          <a:noFill/>
          <a:ln>
            <a:noFill/>
          </a:ln>
        </p:spPr>
        <p:txBody>
          <a:bodyPr spcFirstLastPara="1" wrap="square" lIns="91425" tIns="45700" rIns="91425" bIns="45700" anchor="t" anchorCtr="0">
            <a:spAutoFit/>
          </a:bodyPr>
          <a:lstStyle/>
          <a:p>
            <a:pPr algn="ctr"/>
            <a:r>
              <a:rPr lang="en-US" b="1" dirty="0">
                <a:solidFill>
                  <a:srgbClr val="734B41"/>
                </a:solidFill>
                <a:latin typeface="Calibri"/>
                <a:ea typeface="Calibri"/>
                <a:cs typeface="Calibri"/>
                <a:sym typeface="Calibri"/>
              </a:rPr>
              <a:t>Waste Management</a:t>
            </a:r>
          </a:p>
        </p:txBody>
      </p:sp>
      <p:sp>
        <p:nvSpPr>
          <p:cNvPr id="1755" name="Google Shape;1755;p68"/>
          <p:cNvSpPr txBox="1"/>
          <p:nvPr/>
        </p:nvSpPr>
        <p:spPr>
          <a:xfrm>
            <a:off x="2616890" y="5094594"/>
            <a:ext cx="2116747"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b="1" dirty="0">
                <a:solidFill>
                  <a:srgbClr val="734B41"/>
                </a:solidFill>
                <a:latin typeface="Calibri"/>
                <a:ea typeface="Calibri"/>
                <a:cs typeface="Calibri"/>
              </a:rPr>
              <a:t>Gati Shakti Cargo Terminal</a:t>
            </a:r>
            <a:endParaRPr lang="en-IN" b="1" dirty="0">
              <a:solidFill>
                <a:srgbClr val="734B41"/>
              </a:solidFill>
              <a:latin typeface="Calibri"/>
              <a:ea typeface="Calibri"/>
              <a:cs typeface="Calibri"/>
              <a:sym typeface="Calibri"/>
            </a:endParaRPr>
          </a:p>
        </p:txBody>
      </p:sp>
      <p:sp>
        <p:nvSpPr>
          <p:cNvPr id="1756" name="Google Shape;1756;p68"/>
          <p:cNvSpPr txBox="1"/>
          <p:nvPr/>
        </p:nvSpPr>
        <p:spPr>
          <a:xfrm>
            <a:off x="152339" y="5188864"/>
            <a:ext cx="2116747" cy="369332"/>
          </a:xfrm>
          <a:prstGeom prst="rect">
            <a:avLst/>
          </a:prstGeom>
          <a:noFill/>
          <a:ln>
            <a:noFill/>
          </a:ln>
        </p:spPr>
        <p:txBody>
          <a:bodyPr spcFirstLastPara="1" wrap="square" lIns="91425" tIns="45700" rIns="91425" bIns="45700" anchor="t" anchorCtr="0">
            <a:spAutoFit/>
          </a:bodyPr>
          <a:lstStyle/>
          <a:p>
            <a:pPr algn="ctr"/>
            <a:r>
              <a:rPr lang="en-US" b="1" dirty="0">
                <a:solidFill>
                  <a:srgbClr val="734B41"/>
                </a:solidFill>
                <a:latin typeface="Calibri"/>
                <a:ea typeface="Calibri"/>
                <a:cs typeface="Calibri"/>
                <a:sym typeface="Calibri"/>
              </a:rPr>
              <a:t>Affordable Housing</a:t>
            </a:r>
            <a:endParaRPr lang="en-US" sz="1800" dirty="0">
              <a:solidFill>
                <a:schemeClr val="dk1"/>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28868FC5-501D-26B7-5F7C-F431733DD795}"/>
              </a:ext>
            </a:extLst>
          </p:cNvPr>
          <p:cNvPicPr>
            <a:picLocks noChangeAspect="1"/>
          </p:cNvPicPr>
          <p:nvPr/>
        </p:nvPicPr>
        <p:blipFill>
          <a:blip r:embed="rId3"/>
          <a:stretch>
            <a:fillRect/>
          </a:stretch>
        </p:blipFill>
        <p:spPr>
          <a:xfrm>
            <a:off x="129177" y="1652096"/>
            <a:ext cx="2255462" cy="3242217"/>
          </a:xfrm>
          <a:prstGeom prst="rect">
            <a:avLst/>
          </a:prstGeom>
          <a:ln>
            <a:solidFill>
              <a:schemeClr val="accent6"/>
            </a:solid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B1B88BE5-8A06-754D-057C-6CF3A02CDBE4}"/>
              </a:ext>
            </a:extLst>
          </p:cNvPr>
          <p:cNvPicPr>
            <a:picLocks noChangeAspect="1"/>
          </p:cNvPicPr>
          <p:nvPr/>
        </p:nvPicPr>
        <p:blipFill>
          <a:blip r:embed="rId4"/>
          <a:stretch>
            <a:fillRect/>
          </a:stretch>
        </p:blipFill>
        <p:spPr>
          <a:xfrm>
            <a:off x="2579332" y="1652096"/>
            <a:ext cx="2223662" cy="3242216"/>
          </a:xfrm>
          <a:prstGeom prst="rect">
            <a:avLst/>
          </a:prstGeom>
          <a:ln>
            <a:solidFill>
              <a:schemeClr val="accent6"/>
            </a:solid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5DFD6B2F-03AD-1915-505F-C533DA736F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0165" y="1652096"/>
            <a:ext cx="2255462" cy="3225994"/>
          </a:xfrm>
          <a:prstGeom prst="rect">
            <a:avLst/>
          </a:prstGeom>
          <a:solidFill>
            <a:schemeClr val="bg1"/>
          </a:solidFill>
          <a:ln>
            <a:solidFill>
              <a:schemeClr val="accent6"/>
            </a:solidFill>
          </a:ln>
          <a:effectLst>
            <a:glow>
              <a:schemeClr val="accent1"/>
            </a:glow>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9562F00A-BD84-DEFF-C26A-3D2C5BFB0299}"/>
              </a:ext>
            </a:extLst>
          </p:cNvPr>
          <p:cNvPicPr>
            <a:picLocks noChangeAspect="1"/>
          </p:cNvPicPr>
          <p:nvPr/>
        </p:nvPicPr>
        <p:blipFill>
          <a:blip r:embed="rId6"/>
          <a:stretch>
            <a:fillRect/>
          </a:stretch>
        </p:blipFill>
        <p:spPr>
          <a:xfrm>
            <a:off x="7402976" y="1652096"/>
            <a:ext cx="2209691" cy="3225994"/>
          </a:xfrm>
          <a:prstGeom prst="rect">
            <a:avLst/>
          </a:prstGeom>
          <a:ln>
            <a:solidFill>
              <a:schemeClr val="accent6"/>
            </a:solid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848F9A2E-C380-F7AF-1DCA-A90B4E9A1288}"/>
              </a:ext>
            </a:extLst>
          </p:cNvPr>
          <p:cNvPicPr>
            <a:picLocks noChangeAspect="1"/>
          </p:cNvPicPr>
          <p:nvPr/>
        </p:nvPicPr>
        <p:blipFill>
          <a:blip r:embed="rId7"/>
          <a:stretch>
            <a:fillRect/>
          </a:stretch>
        </p:blipFill>
        <p:spPr>
          <a:xfrm>
            <a:off x="9795454" y="1652096"/>
            <a:ext cx="2209691" cy="3212273"/>
          </a:xfrm>
          <a:prstGeom prst="rect">
            <a:avLst/>
          </a:prstGeom>
          <a:ln>
            <a:solidFill>
              <a:schemeClr val="accent6"/>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4161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60A808-C847-DAF9-CAC5-867250DEC32F}"/>
              </a:ext>
            </a:extLst>
          </p:cNvPr>
          <p:cNvSpPr>
            <a:spLocks noGrp="1"/>
          </p:cNvSpPr>
          <p:nvPr>
            <p:ph type="sldNum" sz="quarter" idx="12"/>
          </p:nvPr>
        </p:nvSpPr>
        <p:spPr/>
        <p:txBody>
          <a:bodyPr anchor="ctr"/>
          <a:lstStyle/>
          <a:p>
            <a:pPr algn="ctr"/>
            <a:fld id="{9987379D-9607-48BE-ABA9-48EDC5F121D1}" type="slidenum">
              <a:rPr lang="en-IN" sz="1200" smtClean="0"/>
              <a:pPr algn="ctr"/>
              <a:t>19</a:t>
            </a:fld>
            <a:endParaRPr lang="en-IN" sz="1200" dirty="0"/>
          </a:p>
        </p:txBody>
      </p:sp>
      <p:sp>
        <p:nvSpPr>
          <p:cNvPr id="3" name="Left Brace 2">
            <a:extLst>
              <a:ext uri="{FF2B5EF4-FFF2-40B4-BE49-F238E27FC236}">
                <a16:creationId xmlns:a16="http://schemas.microsoft.com/office/drawing/2014/main" id="{EA6CE0B1-B4A4-D6DE-3926-B12A40C3ECBE}"/>
              </a:ext>
            </a:extLst>
          </p:cNvPr>
          <p:cNvSpPr/>
          <p:nvPr/>
        </p:nvSpPr>
        <p:spPr>
          <a:xfrm flipH="1">
            <a:off x="9265941" y="3141663"/>
            <a:ext cx="209551" cy="647700"/>
          </a:xfrm>
          <a:prstGeom prst="leftBrace">
            <a:avLst/>
          </a:prstGeom>
          <a:ln>
            <a:solidFill>
              <a:srgbClr val="C00000"/>
            </a:solidFill>
            <a:headEnd type="none" w="med" len="med"/>
            <a:tailEnd type="non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IN">
              <a:solidFill>
                <a:srgbClr val="C00000"/>
              </a:solidFill>
            </a:endParaRPr>
          </a:p>
        </p:txBody>
      </p:sp>
      <p:sp>
        <p:nvSpPr>
          <p:cNvPr id="4" name="Left Brace 3">
            <a:extLst>
              <a:ext uri="{FF2B5EF4-FFF2-40B4-BE49-F238E27FC236}">
                <a16:creationId xmlns:a16="http://schemas.microsoft.com/office/drawing/2014/main" id="{493366D2-F739-D222-D50B-763B07BA955E}"/>
              </a:ext>
            </a:extLst>
          </p:cNvPr>
          <p:cNvSpPr/>
          <p:nvPr/>
        </p:nvSpPr>
        <p:spPr>
          <a:xfrm>
            <a:off x="2716508" y="3141663"/>
            <a:ext cx="270389" cy="647700"/>
          </a:xfrm>
          <a:prstGeom prst="leftBrace">
            <a:avLst/>
          </a:prstGeom>
          <a:ln>
            <a:solidFill>
              <a:srgbClr val="C0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solidFill>
                <a:schemeClr val="accent6">
                  <a:lumMod val="50000"/>
                </a:schemeClr>
              </a:solidFill>
            </a:endParaRPr>
          </a:p>
        </p:txBody>
      </p:sp>
      <p:sp>
        <p:nvSpPr>
          <p:cNvPr id="5" name="TextBox 4">
            <a:extLst>
              <a:ext uri="{FF2B5EF4-FFF2-40B4-BE49-F238E27FC236}">
                <a16:creationId xmlns:a16="http://schemas.microsoft.com/office/drawing/2014/main" id="{6234E6D9-73C9-8A27-C01C-F65034C33A2E}"/>
              </a:ext>
            </a:extLst>
          </p:cNvPr>
          <p:cNvSpPr txBox="1"/>
          <p:nvPr/>
        </p:nvSpPr>
        <p:spPr>
          <a:xfrm>
            <a:off x="3415766" y="3105834"/>
            <a:ext cx="5421306" cy="646331"/>
          </a:xfrm>
          <a:prstGeom prst="rect">
            <a:avLst/>
          </a:prstGeom>
          <a:noFill/>
        </p:spPr>
        <p:txBody>
          <a:bodyPr wrap="square">
            <a:spAutoFit/>
          </a:bodyPr>
          <a:lstStyle/>
          <a:p>
            <a:pPr algn="ctr"/>
            <a:r>
              <a:rPr lang="en-IN" sz="36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360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IN" sz="3600" dirty="0">
                <a:solidFill>
                  <a:srgbClr val="C00000"/>
                </a:solidFill>
                <a:latin typeface="Bahnschrift Light Condensed" panose="020B0502040204020203" pitchFamily="34" charset="0"/>
                <a:cs typeface="Dreaming Outloud Script Pro" panose="020B0604020202020204" pitchFamily="66" charset="0"/>
              </a:rPr>
              <a:t>Achievements</a:t>
            </a:r>
          </a:p>
        </p:txBody>
      </p:sp>
    </p:spTree>
    <p:extLst>
      <p:ext uri="{BB962C8B-B14F-4D97-AF65-F5344CB8AC3E}">
        <p14:creationId xmlns:p14="http://schemas.microsoft.com/office/powerpoint/2010/main" val="888148359"/>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86"/>
        <p:cNvGrpSpPr/>
        <p:nvPr/>
      </p:nvGrpSpPr>
      <p:grpSpPr>
        <a:xfrm>
          <a:off x="0" y="0"/>
          <a:ext cx="0" cy="0"/>
          <a:chOff x="0" y="0"/>
          <a:chExt cx="0" cy="0"/>
        </a:xfrm>
      </p:grpSpPr>
      <p:pic>
        <p:nvPicPr>
          <p:cNvPr id="1787" name="Google Shape;1787;p71" descr="Free globalisation internet communication illustration"/>
          <p:cNvPicPr preferRelativeResize="0"/>
          <p:nvPr/>
        </p:nvPicPr>
        <p:blipFill rotWithShape="1">
          <a:blip r:embed="rId3">
            <a:alphaModFix/>
          </a:blip>
          <a:srcRect t="4898" r="287"/>
          <a:stretch/>
        </p:blipFill>
        <p:spPr>
          <a:xfrm>
            <a:off x="1" y="-9427"/>
            <a:ext cx="12192000" cy="6522098"/>
          </a:xfrm>
          <a:prstGeom prst="rect">
            <a:avLst/>
          </a:prstGeom>
          <a:noFill/>
          <a:ln>
            <a:noFill/>
          </a:ln>
        </p:spPr>
      </p:pic>
      <p:sp>
        <p:nvSpPr>
          <p:cNvPr id="1788" name="Google Shape;1788;p71"/>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20</a:t>
            </a:fld>
            <a:endParaRPr sz="1200" dirty="0"/>
          </a:p>
        </p:txBody>
      </p:sp>
      <p:sp>
        <p:nvSpPr>
          <p:cNvPr id="1789" name="Google Shape;1789;p71"/>
          <p:cNvSpPr/>
          <p:nvPr/>
        </p:nvSpPr>
        <p:spPr>
          <a:xfrm flipH="1">
            <a:off x="11049339" y="4749974"/>
            <a:ext cx="345491" cy="984462"/>
          </a:xfrm>
          <a:prstGeom prst="leftBrace">
            <a:avLst>
              <a:gd name="adj1" fmla="val 8333"/>
              <a:gd name="adj2" fmla="val 50000"/>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C00000"/>
              </a:solidFill>
              <a:latin typeface="Calibri"/>
              <a:ea typeface="Calibri"/>
              <a:cs typeface="Calibri"/>
              <a:sym typeface="Calibri"/>
            </a:endParaRPr>
          </a:p>
        </p:txBody>
      </p:sp>
      <p:sp>
        <p:nvSpPr>
          <p:cNvPr id="1790" name="Google Shape;1790;p71"/>
          <p:cNvSpPr/>
          <p:nvPr/>
        </p:nvSpPr>
        <p:spPr>
          <a:xfrm>
            <a:off x="1037884" y="4749973"/>
            <a:ext cx="493389" cy="984463"/>
          </a:xfrm>
          <a:prstGeom prst="leftBrace">
            <a:avLst>
              <a:gd name="adj1" fmla="val 8333"/>
              <a:gd name="adj2" fmla="val 50000"/>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005827"/>
              </a:solidFill>
              <a:latin typeface="Calibri"/>
              <a:ea typeface="Calibri"/>
              <a:cs typeface="Calibri"/>
              <a:sym typeface="Calibri"/>
            </a:endParaRPr>
          </a:p>
        </p:txBody>
      </p:sp>
      <p:sp>
        <p:nvSpPr>
          <p:cNvPr id="1791" name="Google Shape;1791;p71"/>
          <p:cNvSpPr txBox="1"/>
          <p:nvPr/>
        </p:nvSpPr>
        <p:spPr>
          <a:xfrm>
            <a:off x="1560787" y="4721376"/>
            <a:ext cx="9070426"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dirty="0">
                <a:solidFill>
                  <a:srgbClr val="C00000"/>
                </a:solidFill>
                <a:latin typeface="Arial"/>
                <a:ea typeface="Arial"/>
                <a:cs typeface="Arial"/>
                <a:sym typeface="Arial"/>
              </a:rPr>
              <a:t>I</a:t>
            </a:r>
            <a:r>
              <a:rPr lang="en-US" sz="3600" dirty="0">
                <a:solidFill>
                  <a:srgbClr val="00843B"/>
                </a:solidFill>
                <a:latin typeface="Arial"/>
                <a:ea typeface="Arial"/>
                <a:cs typeface="Arial"/>
                <a:sym typeface="Arial"/>
              </a:rPr>
              <a:t>nfra Advisors </a:t>
            </a:r>
          </a:p>
          <a:p>
            <a:pPr marL="0" marR="0" lvl="0" indent="0" algn="ctr" rtl="0">
              <a:spcBef>
                <a:spcPts val="0"/>
              </a:spcBef>
              <a:spcAft>
                <a:spcPts val="0"/>
              </a:spcAft>
              <a:buNone/>
            </a:pPr>
            <a:r>
              <a:rPr lang="en-US" sz="3600" dirty="0">
                <a:solidFill>
                  <a:srgbClr val="C00000"/>
                </a:solidFill>
                <a:latin typeface="Arial"/>
                <a:ea typeface="Arial"/>
                <a:cs typeface="Arial"/>
                <a:sym typeface="Arial"/>
              </a:rPr>
              <a:t>National Action – Global Footprint </a:t>
            </a:r>
            <a:endParaRPr dirty="0"/>
          </a:p>
        </p:txBody>
      </p:sp>
      <p:sp>
        <p:nvSpPr>
          <p:cNvPr id="1792" name="Google Shape;1792;p71"/>
          <p:cNvSpPr txBox="1"/>
          <p:nvPr/>
        </p:nvSpPr>
        <p:spPr>
          <a:xfrm>
            <a:off x="920635" y="1727190"/>
            <a:ext cx="10350730" cy="221595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300" dirty="0">
                <a:solidFill>
                  <a:srgbClr val="C00000"/>
                </a:solidFill>
                <a:latin typeface="Arial"/>
                <a:ea typeface="Arial"/>
                <a:cs typeface="Arial"/>
                <a:sym typeface="Arial"/>
              </a:rPr>
              <a:t>I</a:t>
            </a:r>
            <a:r>
              <a:rPr lang="en-US" sz="2300" dirty="0">
                <a:solidFill>
                  <a:srgbClr val="00843B"/>
                </a:solidFill>
                <a:latin typeface="Arial"/>
                <a:ea typeface="Arial"/>
                <a:cs typeface="Arial"/>
                <a:sym typeface="Arial"/>
              </a:rPr>
              <a:t>nfra Advisors was adjudged</a:t>
            </a:r>
          </a:p>
          <a:p>
            <a:pPr marL="0" marR="0" lvl="0" indent="0" algn="ctr" rtl="0">
              <a:spcBef>
                <a:spcPts val="0"/>
              </a:spcBef>
              <a:spcAft>
                <a:spcPts val="0"/>
              </a:spcAft>
              <a:buNone/>
            </a:pPr>
            <a:r>
              <a:rPr lang="en-US" sz="2300" dirty="0">
                <a:solidFill>
                  <a:srgbClr val="C00000"/>
                </a:solidFill>
                <a:latin typeface="Arial"/>
                <a:ea typeface="Arial"/>
                <a:cs typeface="Arial"/>
                <a:sym typeface="Arial"/>
              </a:rPr>
              <a:t>2</a:t>
            </a:r>
            <a:r>
              <a:rPr lang="en-US" sz="2300" baseline="30000" dirty="0">
                <a:solidFill>
                  <a:srgbClr val="C00000"/>
                </a:solidFill>
                <a:latin typeface="Arial"/>
                <a:ea typeface="Arial"/>
                <a:cs typeface="Arial"/>
                <a:sym typeface="Arial"/>
              </a:rPr>
              <a:t>nd</a:t>
            </a:r>
            <a:r>
              <a:rPr lang="en-US" sz="2300" dirty="0">
                <a:solidFill>
                  <a:srgbClr val="00843B"/>
                </a:solidFill>
                <a:latin typeface="Arial"/>
                <a:ea typeface="Arial"/>
                <a:cs typeface="Arial"/>
                <a:sym typeface="Arial"/>
              </a:rPr>
              <a:t> </a:t>
            </a:r>
          </a:p>
          <a:p>
            <a:pPr marL="0" marR="0" lvl="0" indent="0" algn="ctr" rtl="0">
              <a:spcBef>
                <a:spcPts val="0"/>
              </a:spcBef>
              <a:spcAft>
                <a:spcPts val="0"/>
              </a:spcAft>
              <a:buNone/>
            </a:pPr>
            <a:r>
              <a:rPr lang="en-US" sz="2300" dirty="0">
                <a:solidFill>
                  <a:srgbClr val="00843B"/>
                </a:solidFill>
                <a:latin typeface="Arial"/>
                <a:ea typeface="Arial"/>
                <a:cs typeface="Arial"/>
                <a:sym typeface="Arial"/>
              </a:rPr>
              <a:t>in </a:t>
            </a:r>
            <a:r>
              <a:rPr lang="en-US" sz="2300" dirty="0">
                <a:solidFill>
                  <a:srgbClr val="C00000"/>
                </a:solidFill>
                <a:latin typeface="Arial"/>
                <a:ea typeface="Arial"/>
                <a:cs typeface="Arial"/>
                <a:sym typeface="Arial"/>
              </a:rPr>
              <a:t>Global Advisors Rankings </a:t>
            </a:r>
            <a:r>
              <a:rPr lang="en-US" sz="2300" dirty="0">
                <a:solidFill>
                  <a:srgbClr val="00843B"/>
                </a:solidFill>
                <a:latin typeface="Arial"/>
                <a:ea typeface="Arial"/>
                <a:cs typeface="Arial"/>
                <a:sym typeface="Arial"/>
              </a:rPr>
              <a:t>for</a:t>
            </a:r>
            <a:r>
              <a:rPr lang="en-US" sz="2300" dirty="0">
                <a:solidFill>
                  <a:srgbClr val="C00000"/>
                </a:solidFill>
                <a:latin typeface="Arial"/>
                <a:ea typeface="Arial"/>
                <a:cs typeface="Arial"/>
                <a:sym typeface="Arial"/>
              </a:rPr>
              <a:t> Project Finance </a:t>
            </a:r>
          </a:p>
          <a:p>
            <a:pPr marL="0" marR="0" lvl="0" indent="0" algn="ctr" rtl="0">
              <a:spcBef>
                <a:spcPts val="0"/>
              </a:spcBef>
              <a:spcAft>
                <a:spcPts val="0"/>
              </a:spcAft>
              <a:buNone/>
            </a:pPr>
            <a:r>
              <a:rPr lang="en-US" sz="2300" dirty="0">
                <a:solidFill>
                  <a:srgbClr val="00843B"/>
                </a:solidFill>
                <a:latin typeface="Arial"/>
                <a:ea typeface="Arial"/>
                <a:cs typeface="Arial"/>
                <a:sym typeface="Arial"/>
              </a:rPr>
              <a:t>by </a:t>
            </a:r>
            <a:r>
              <a:rPr lang="en-US" sz="2300" dirty="0" err="1">
                <a:solidFill>
                  <a:srgbClr val="00843B"/>
                </a:solidFill>
                <a:latin typeface="Arial"/>
                <a:ea typeface="Arial"/>
                <a:cs typeface="Arial"/>
                <a:sym typeface="Arial"/>
              </a:rPr>
              <a:t>Infralogic</a:t>
            </a:r>
            <a:r>
              <a:rPr lang="en-US" sz="2300" dirty="0">
                <a:solidFill>
                  <a:srgbClr val="00843B"/>
                </a:solidFill>
                <a:latin typeface="Arial"/>
                <a:ea typeface="Arial"/>
                <a:cs typeface="Arial"/>
                <a:sym typeface="Arial"/>
              </a:rPr>
              <a:t> in 2022 </a:t>
            </a:r>
          </a:p>
          <a:p>
            <a:pPr marL="0" marR="0" lvl="0" indent="0" algn="ctr" rtl="0">
              <a:spcBef>
                <a:spcPts val="0"/>
              </a:spcBef>
              <a:spcAft>
                <a:spcPts val="0"/>
              </a:spcAft>
              <a:buNone/>
            </a:pPr>
            <a:endParaRPr dirty="0"/>
          </a:p>
          <a:p>
            <a:pPr marL="0" marR="0" lvl="0" indent="0" algn="ctr" rtl="0">
              <a:spcBef>
                <a:spcPts val="0"/>
              </a:spcBef>
              <a:spcAft>
                <a:spcPts val="0"/>
              </a:spcAft>
              <a:buNone/>
            </a:pPr>
            <a:r>
              <a:rPr lang="en-US" sz="2800" dirty="0">
                <a:solidFill>
                  <a:srgbClr val="C00000"/>
                </a:solidFill>
                <a:latin typeface="Arial"/>
                <a:ea typeface="Arial"/>
                <a:cs typeface="Arial"/>
                <a:sym typeface="Arial"/>
              </a:rPr>
              <a:t>Marched up from 4</a:t>
            </a:r>
            <a:r>
              <a:rPr lang="en-US" sz="2800" baseline="30000" dirty="0">
                <a:solidFill>
                  <a:srgbClr val="C00000"/>
                </a:solidFill>
                <a:latin typeface="Arial"/>
                <a:ea typeface="Arial"/>
                <a:cs typeface="Arial"/>
                <a:sym typeface="Arial"/>
              </a:rPr>
              <a:t>th</a:t>
            </a:r>
            <a:r>
              <a:rPr lang="en-US" sz="2800" dirty="0">
                <a:solidFill>
                  <a:srgbClr val="C00000"/>
                </a:solidFill>
                <a:latin typeface="Arial"/>
                <a:ea typeface="Arial"/>
                <a:cs typeface="Arial"/>
                <a:sym typeface="Arial"/>
              </a:rPr>
              <a:t> in 2021</a:t>
            </a:r>
            <a:endParaRPr dirty="0"/>
          </a:p>
        </p:txBody>
      </p:sp>
    </p:spTree>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rone view of India Infra projects - YouTube">
            <a:extLst>
              <a:ext uri="{FF2B5EF4-FFF2-40B4-BE49-F238E27FC236}">
                <a16:creationId xmlns:a16="http://schemas.microsoft.com/office/drawing/2014/main" id="{DA06DF9C-4A10-A427-8DF9-AD2929B3F5F4}"/>
              </a:ext>
            </a:extLst>
          </p:cNvPr>
          <p:cNvPicPr>
            <a:picLocks noChangeAspect="1" noChangeArrowheads="1"/>
          </p:cNvPicPr>
          <p:nvPr/>
        </p:nvPicPr>
        <p:blipFill rotWithShape="1">
          <a:blip r:embed="rId2">
            <a:alphaModFix amt="37000"/>
            <a:extLst>
              <a:ext uri="{28A0092B-C50C-407E-A947-70E740481C1C}">
                <a14:useLocalDpi xmlns:a14="http://schemas.microsoft.com/office/drawing/2010/main" val="0"/>
              </a:ext>
            </a:extLst>
          </a:blip>
          <a:srcRect/>
          <a:stretch/>
        </p:blipFill>
        <p:spPr bwMode="auto">
          <a:xfrm>
            <a:off x="20" y="10"/>
            <a:ext cx="12191980" cy="643889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10B6068-55CB-9B53-4EB7-4FE46B609C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pPr>
            <a:fld id="{9987379D-9607-48BE-ABA9-48EDC5F121D1}" type="slidenum">
              <a:rPr lang="en-US" sz="1200">
                <a:solidFill>
                  <a:srgbClr val="FFFFFF"/>
                </a:solidFill>
              </a:rPr>
              <a:pPr algn="r">
                <a:spcAft>
                  <a:spcPts val="600"/>
                </a:spcAft>
              </a:pPr>
              <a:t>21</a:t>
            </a:fld>
            <a:endParaRPr lang="en-US" sz="1200">
              <a:solidFill>
                <a:srgbClr val="FFFFFF"/>
              </a:solidFill>
            </a:endParaRPr>
          </a:p>
        </p:txBody>
      </p:sp>
      <p:sp>
        <p:nvSpPr>
          <p:cNvPr id="3" name="Rectangle: Rounded Corners 2">
            <a:extLst>
              <a:ext uri="{FF2B5EF4-FFF2-40B4-BE49-F238E27FC236}">
                <a16:creationId xmlns:a16="http://schemas.microsoft.com/office/drawing/2014/main" id="{630DF45E-32A0-9920-A679-E175C36A3862}"/>
              </a:ext>
            </a:extLst>
          </p:cNvPr>
          <p:cNvSpPr/>
          <p:nvPr/>
        </p:nvSpPr>
        <p:spPr>
          <a:xfrm>
            <a:off x="2424839" y="3429000"/>
            <a:ext cx="7342320" cy="1734207"/>
          </a:xfrm>
          <a:prstGeom prst="roundRect">
            <a:avLst/>
          </a:prstGeom>
          <a:solidFill>
            <a:srgbClr val="F5EF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dirty="0">
                <a:solidFill>
                  <a:srgbClr val="C00000"/>
                </a:solidFill>
              </a:rPr>
              <a:t>₹ 2,50,000+ Crores</a:t>
            </a:r>
          </a:p>
        </p:txBody>
      </p:sp>
      <p:sp>
        <p:nvSpPr>
          <p:cNvPr id="4" name="TextBox 3">
            <a:extLst>
              <a:ext uri="{FF2B5EF4-FFF2-40B4-BE49-F238E27FC236}">
                <a16:creationId xmlns:a16="http://schemas.microsoft.com/office/drawing/2014/main" id="{CE2ED49E-B5F8-AF78-6E08-D6F6041ED0CD}"/>
              </a:ext>
            </a:extLst>
          </p:cNvPr>
          <p:cNvSpPr txBox="1"/>
          <p:nvPr/>
        </p:nvSpPr>
        <p:spPr>
          <a:xfrm>
            <a:off x="590745" y="1228209"/>
            <a:ext cx="11010507" cy="2172510"/>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lnSpc>
                <a:spcPct val="90000"/>
              </a:lnSpc>
              <a:spcAft>
                <a:spcPts val="600"/>
              </a:spcAft>
            </a:pPr>
            <a:r>
              <a:rPr lang="en-US" sz="4000" dirty="0">
                <a:solidFill>
                  <a:srgbClr val="C00000"/>
                </a:solidFill>
              </a:rPr>
              <a:t>I</a:t>
            </a:r>
            <a:r>
              <a:rPr lang="en-US" sz="4000" dirty="0">
                <a:solidFill>
                  <a:schemeClr val="accent6">
                    <a:lumMod val="75000"/>
                  </a:schemeClr>
                </a:solidFill>
              </a:rPr>
              <a:t>nfra Advisors have completed </a:t>
            </a:r>
          </a:p>
          <a:p>
            <a:pPr algn="ctr">
              <a:lnSpc>
                <a:spcPct val="90000"/>
              </a:lnSpc>
              <a:spcAft>
                <a:spcPts val="600"/>
              </a:spcAft>
            </a:pPr>
            <a:r>
              <a:rPr lang="en-US" sz="4000" dirty="0">
                <a:solidFill>
                  <a:srgbClr val="C00000"/>
                </a:solidFill>
              </a:rPr>
              <a:t>Pre-Bid Advisory </a:t>
            </a:r>
            <a:r>
              <a:rPr lang="en-US" sz="4000" dirty="0">
                <a:solidFill>
                  <a:schemeClr val="accent6">
                    <a:lumMod val="75000"/>
                  </a:schemeClr>
                </a:solidFill>
              </a:rPr>
              <a:t>of </a:t>
            </a:r>
            <a:r>
              <a:rPr lang="en-US" sz="4400" dirty="0">
                <a:solidFill>
                  <a:srgbClr val="C00000"/>
                </a:solidFill>
              </a:rPr>
              <a:t>300+ </a:t>
            </a:r>
            <a:r>
              <a:rPr lang="en-US" sz="4000" dirty="0">
                <a:solidFill>
                  <a:schemeClr val="accent6">
                    <a:lumMod val="75000"/>
                  </a:schemeClr>
                </a:solidFill>
              </a:rPr>
              <a:t>Projects </a:t>
            </a:r>
          </a:p>
          <a:p>
            <a:pPr algn="ctr">
              <a:lnSpc>
                <a:spcPct val="90000"/>
              </a:lnSpc>
              <a:spcAft>
                <a:spcPts val="600"/>
              </a:spcAft>
            </a:pPr>
            <a:r>
              <a:rPr lang="en-US" sz="4000" dirty="0">
                <a:solidFill>
                  <a:schemeClr val="accent6">
                    <a:lumMod val="75000"/>
                  </a:schemeClr>
                </a:solidFill>
              </a:rPr>
              <a:t>with Project Cost of over </a:t>
            </a:r>
          </a:p>
        </p:txBody>
      </p:sp>
    </p:spTree>
    <p:extLst>
      <p:ext uri="{BB962C8B-B14F-4D97-AF65-F5344CB8AC3E}">
        <p14:creationId xmlns:p14="http://schemas.microsoft.com/office/powerpoint/2010/main" val="3316752779"/>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rone view of India Infra projects - YouTube">
            <a:extLst>
              <a:ext uri="{FF2B5EF4-FFF2-40B4-BE49-F238E27FC236}">
                <a16:creationId xmlns:a16="http://schemas.microsoft.com/office/drawing/2014/main" id="{DA06DF9C-4A10-A427-8DF9-AD2929B3F5F4}"/>
              </a:ext>
            </a:extLst>
          </p:cNvPr>
          <p:cNvPicPr>
            <a:picLocks noChangeAspect="1" noChangeArrowheads="1"/>
          </p:cNvPicPr>
          <p:nvPr/>
        </p:nvPicPr>
        <p:blipFill rotWithShape="1">
          <a:blip r:embed="rId2">
            <a:alphaModFix amt="37000"/>
            <a:extLst>
              <a:ext uri="{28A0092B-C50C-407E-A947-70E740481C1C}">
                <a14:useLocalDpi xmlns:a14="http://schemas.microsoft.com/office/drawing/2010/main" val="0"/>
              </a:ext>
            </a:extLst>
          </a:blip>
          <a:srcRect/>
          <a:stretch/>
        </p:blipFill>
        <p:spPr bwMode="auto">
          <a:xfrm>
            <a:off x="20" y="10"/>
            <a:ext cx="12191980" cy="643889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10B6068-55CB-9B53-4EB7-4FE46B609CA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pPr>
            <a:fld id="{9987379D-9607-48BE-ABA9-48EDC5F121D1}" type="slidenum">
              <a:rPr lang="en-US" sz="1200">
                <a:solidFill>
                  <a:srgbClr val="FFFFFF"/>
                </a:solidFill>
              </a:rPr>
              <a:pPr algn="r">
                <a:spcAft>
                  <a:spcPts val="600"/>
                </a:spcAft>
              </a:pPr>
              <a:t>22</a:t>
            </a:fld>
            <a:endParaRPr lang="en-US" sz="1200">
              <a:solidFill>
                <a:srgbClr val="FFFFFF"/>
              </a:solidFill>
            </a:endParaRPr>
          </a:p>
        </p:txBody>
      </p:sp>
      <p:sp>
        <p:nvSpPr>
          <p:cNvPr id="3" name="Rectangle: Rounded Corners 2">
            <a:extLst>
              <a:ext uri="{FF2B5EF4-FFF2-40B4-BE49-F238E27FC236}">
                <a16:creationId xmlns:a16="http://schemas.microsoft.com/office/drawing/2014/main" id="{630DF45E-32A0-9920-A679-E175C36A3862}"/>
              </a:ext>
            </a:extLst>
          </p:cNvPr>
          <p:cNvSpPr/>
          <p:nvPr/>
        </p:nvSpPr>
        <p:spPr>
          <a:xfrm>
            <a:off x="2424839" y="3429000"/>
            <a:ext cx="7342320" cy="1734207"/>
          </a:xfrm>
          <a:prstGeom prst="roundRect">
            <a:avLst/>
          </a:prstGeom>
          <a:solidFill>
            <a:srgbClr val="F5EF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dirty="0">
                <a:solidFill>
                  <a:srgbClr val="C00000"/>
                </a:solidFill>
              </a:rPr>
              <a:t>₹ 50,000+ Crores</a:t>
            </a:r>
          </a:p>
        </p:txBody>
      </p:sp>
      <p:sp>
        <p:nvSpPr>
          <p:cNvPr id="4" name="TextBox 3">
            <a:extLst>
              <a:ext uri="{FF2B5EF4-FFF2-40B4-BE49-F238E27FC236}">
                <a16:creationId xmlns:a16="http://schemas.microsoft.com/office/drawing/2014/main" id="{CE2ED49E-B5F8-AF78-6E08-D6F6041ED0CD}"/>
              </a:ext>
            </a:extLst>
          </p:cNvPr>
          <p:cNvSpPr txBox="1"/>
          <p:nvPr/>
        </p:nvSpPr>
        <p:spPr>
          <a:xfrm>
            <a:off x="590745" y="1086804"/>
            <a:ext cx="11010507" cy="231552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defTabSz="530352">
              <a:spcAft>
                <a:spcPts val="600"/>
              </a:spcAft>
            </a:pPr>
            <a:r>
              <a:rPr lang="en-US" sz="4000" dirty="0">
                <a:solidFill>
                  <a:srgbClr val="C00000"/>
                </a:solidFill>
              </a:rPr>
              <a:t>I</a:t>
            </a:r>
            <a:r>
              <a:rPr lang="en-US" sz="4000" dirty="0">
                <a:solidFill>
                  <a:schemeClr val="accent6">
                    <a:lumMod val="75000"/>
                  </a:schemeClr>
                </a:solidFill>
              </a:rPr>
              <a:t>nfra Advisors </a:t>
            </a:r>
            <a:r>
              <a:rPr lang="en-US" sz="4000" kern="1200" dirty="0">
                <a:solidFill>
                  <a:srgbClr val="00843C"/>
                </a:solidFill>
                <a:latin typeface="+mn-lt"/>
                <a:ea typeface="+mn-ea"/>
                <a:cs typeface="+mn-cs"/>
              </a:rPr>
              <a:t>have done </a:t>
            </a:r>
          </a:p>
          <a:p>
            <a:pPr algn="ctr" defTabSz="530352">
              <a:spcAft>
                <a:spcPts val="600"/>
              </a:spcAft>
            </a:pPr>
            <a:r>
              <a:rPr lang="en-US" sz="4000" kern="1200" dirty="0">
                <a:solidFill>
                  <a:srgbClr val="C00000"/>
                </a:solidFill>
                <a:latin typeface="+mn-lt"/>
                <a:ea typeface="+mn-ea"/>
                <a:cs typeface="+mn-cs"/>
              </a:rPr>
              <a:t>Total Debt Arrangement</a:t>
            </a:r>
          </a:p>
          <a:p>
            <a:pPr algn="ctr" defTabSz="530352">
              <a:spcAft>
                <a:spcPts val="600"/>
              </a:spcAft>
            </a:pPr>
            <a:r>
              <a:rPr lang="en-US" sz="4000" kern="1200" dirty="0">
                <a:solidFill>
                  <a:srgbClr val="00843C"/>
                </a:solidFill>
                <a:latin typeface="+mn-lt"/>
                <a:ea typeface="+mn-ea"/>
                <a:cs typeface="+mn-cs"/>
              </a:rPr>
              <a:t>of</a:t>
            </a:r>
          </a:p>
        </p:txBody>
      </p:sp>
    </p:spTree>
    <p:extLst>
      <p:ext uri="{BB962C8B-B14F-4D97-AF65-F5344CB8AC3E}">
        <p14:creationId xmlns:p14="http://schemas.microsoft.com/office/powerpoint/2010/main" val="3367232120"/>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ft Brace 2">
            <a:extLst>
              <a:ext uri="{FF2B5EF4-FFF2-40B4-BE49-F238E27FC236}">
                <a16:creationId xmlns:a16="http://schemas.microsoft.com/office/drawing/2014/main" id="{EA6CE0B1-B4A4-D6DE-3926-B12A40C3ECBE}"/>
              </a:ext>
            </a:extLst>
          </p:cNvPr>
          <p:cNvSpPr/>
          <p:nvPr/>
        </p:nvSpPr>
        <p:spPr>
          <a:xfrm flipH="1">
            <a:off x="9265941" y="3055938"/>
            <a:ext cx="209551" cy="647700"/>
          </a:xfrm>
          <a:prstGeom prst="leftBrace">
            <a:avLst/>
          </a:prstGeom>
          <a:ln>
            <a:solidFill>
              <a:srgbClr val="C00000"/>
            </a:solidFill>
            <a:headEnd type="none" w="med" len="med"/>
            <a:tailEnd type="non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IN">
              <a:solidFill>
                <a:srgbClr val="C00000"/>
              </a:solidFill>
            </a:endParaRPr>
          </a:p>
        </p:txBody>
      </p:sp>
      <p:sp>
        <p:nvSpPr>
          <p:cNvPr id="4" name="Left Brace 3">
            <a:extLst>
              <a:ext uri="{FF2B5EF4-FFF2-40B4-BE49-F238E27FC236}">
                <a16:creationId xmlns:a16="http://schemas.microsoft.com/office/drawing/2014/main" id="{493366D2-F739-D222-D50B-763B07BA955E}"/>
              </a:ext>
            </a:extLst>
          </p:cNvPr>
          <p:cNvSpPr/>
          <p:nvPr/>
        </p:nvSpPr>
        <p:spPr>
          <a:xfrm>
            <a:off x="2716508" y="3055938"/>
            <a:ext cx="270389" cy="647700"/>
          </a:xfrm>
          <a:prstGeom prst="leftBrace">
            <a:avLst/>
          </a:prstGeom>
          <a:ln>
            <a:solidFill>
              <a:srgbClr val="C0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solidFill>
                <a:schemeClr val="accent6">
                  <a:lumMod val="50000"/>
                </a:schemeClr>
              </a:solidFill>
            </a:endParaRPr>
          </a:p>
        </p:txBody>
      </p:sp>
      <p:sp>
        <p:nvSpPr>
          <p:cNvPr id="5" name="TextBox 4">
            <a:extLst>
              <a:ext uri="{FF2B5EF4-FFF2-40B4-BE49-F238E27FC236}">
                <a16:creationId xmlns:a16="http://schemas.microsoft.com/office/drawing/2014/main" id="{6234E6D9-73C9-8A27-C01C-F65034C33A2E}"/>
              </a:ext>
            </a:extLst>
          </p:cNvPr>
          <p:cNvSpPr txBox="1"/>
          <p:nvPr/>
        </p:nvSpPr>
        <p:spPr>
          <a:xfrm>
            <a:off x="3415766" y="3055938"/>
            <a:ext cx="5421306" cy="646331"/>
          </a:xfrm>
          <a:prstGeom prst="rect">
            <a:avLst/>
          </a:prstGeom>
          <a:noFill/>
        </p:spPr>
        <p:txBody>
          <a:bodyPr wrap="square">
            <a:spAutoFit/>
          </a:bodyPr>
          <a:lstStyle/>
          <a:p>
            <a:pPr algn="ctr"/>
            <a:r>
              <a:rPr lang="en-IN" sz="3600" dirty="0">
                <a:solidFill>
                  <a:srgbClr val="C00000"/>
                </a:solidFill>
                <a:effectLst>
                  <a:outerShdw blurRad="38100" dist="38100" dir="2700000" algn="tl">
                    <a:srgbClr val="000000">
                      <a:alpha val="43137"/>
                    </a:srgbClr>
                  </a:outerShdw>
                </a:effectLst>
                <a:latin typeface="Bahnschrift Light Condensed" panose="020B0502040204020203" pitchFamily="34" charset="0"/>
                <a:cs typeface="Dreaming Outloud Script Pro" panose="020B0604020202020204" pitchFamily="66" charset="0"/>
              </a:rPr>
              <a:t>I</a:t>
            </a:r>
            <a:r>
              <a:rPr lang="en-IN" sz="3600" dirty="0">
                <a:solidFill>
                  <a:schemeClr val="accent6">
                    <a:lumMod val="75000"/>
                  </a:schemeClr>
                </a:solidFill>
                <a:latin typeface="Bahnschrift Light Condensed" panose="020B0502040204020203" pitchFamily="34" charset="0"/>
                <a:cs typeface="Dreaming Outloud Script Pro" panose="020B0604020202020204" pitchFamily="66" charset="0"/>
              </a:rPr>
              <a:t>nfra Advisors </a:t>
            </a:r>
            <a:r>
              <a:rPr lang="en-IN" sz="3600" dirty="0">
                <a:solidFill>
                  <a:srgbClr val="C00000"/>
                </a:solidFill>
                <a:latin typeface="Bahnschrift Light Condensed" panose="020B0502040204020203" pitchFamily="34" charset="0"/>
                <a:cs typeface="Dreaming Outloud Script Pro" panose="020B0604020202020204" pitchFamily="66" charset="0"/>
              </a:rPr>
              <a:t>Clienteles</a:t>
            </a:r>
          </a:p>
        </p:txBody>
      </p:sp>
      <p:sp>
        <p:nvSpPr>
          <p:cNvPr id="6" name="Google Shape;1788;p71">
            <a:extLst>
              <a:ext uri="{FF2B5EF4-FFF2-40B4-BE49-F238E27FC236}">
                <a16:creationId xmlns:a16="http://schemas.microsoft.com/office/drawing/2014/main" id="{0EAD7A26-0045-FCF1-7845-1E6595A5453F}"/>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23</a:t>
            </a:fld>
            <a:endParaRPr sz="1200" dirty="0"/>
          </a:p>
        </p:txBody>
      </p:sp>
    </p:spTree>
    <p:extLst>
      <p:ext uri="{BB962C8B-B14F-4D97-AF65-F5344CB8AC3E}">
        <p14:creationId xmlns:p14="http://schemas.microsoft.com/office/powerpoint/2010/main" val="2818428435"/>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26" name="Google Shape;1826;p75"/>
          <p:cNvSpPr txBox="1">
            <a:spLocks noGrp="1"/>
          </p:cNvSpPr>
          <p:nvPr>
            <p:ph type="title" idx="4294967295"/>
          </p:nvPr>
        </p:nvSpPr>
        <p:spPr>
          <a:xfrm>
            <a:off x="0" y="106363"/>
            <a:ext cx="11080750" cy="35242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Clients – Government Sector-Infra</a:t>
            </a:r>
            <a:endParaRPr/>
          </a:p>
        </p:txBody>
      </p:sp>
      <p:cxnSp>
        <p:nvCxnSpPr>
          <p:cNvPr id="1830" name="Google Shape;1830;p75"/>
          <p:cNvCxnSpPr/>
          <p:nvPr/>
        </p:nvCxnSpPr>
        <p:spPr>
          <a:xfrm rot="10800000">
            <a:off x="2" y="3965181"/>
            <a:ext cx="3730798" cy="0"/>
          </a:xfrm>
          <a:prstGeom prst="straightConnector1">
            <a:avLst/>
          </a:prstGeom>
          <a:noFill/>
          <a:ln w="38100" cap="flat" cmpd="sng">
            <a:solidFill>
              <a:schemeClr val="dk1"/>
            </a:solidFill>
            <a:prstDash val="solid"/>
            <a:miter lim="800000"/>
            <a:headEnd type="none" w="sm" len="sm"/>
            <a:tailEnd type="none" w="sm" len="sm"/>
          </a:ln>
        </p:spPr>
      </p:cxnSp>
      <p:cxnSp>
        <p:nvCxnSpPr>
          <p:cNvPr id="1831" name="Google Shape;1831;p75"/>
          <p:cNvCxnSpPr/>
          <p:nvPr/>
        </p:nvCxnSpPr>
        <p:spPr>
          <a:xfrm rot="10800000">
            <a:off x="7974038" y="3946860"/>
            <a:ext cx="4217962" cy="0"/>
          </a:xfrm>
          <a:prstGeom prst="straightConnector1">
            <a:avLst/>
          </a:prstGeom>
          <a:noFill/>
          <a:ln w="38100" cap="flat" cmpd="sng">
            <a:solidFill>
              <a:schemeClr val="dk1"/>
            </a:solidFill>
            <a:prstDash val="solid"/>
            <a:miter lim="800000"/>
            <a:headEnd type="none" w="sm" len="sm"/>
            <a:tailEnd type="none" w="sm" len="sm"/>
          </a:ln>
        </p:spPr>
      </p:cxnSp>
      <p:cxnSp>
        <p:nvCxnSpPr>
          <p:cNvPr id="1833" name="Google Shape;1833;p75"/>
          <p:cNvCxnSpPr/>
          <p:nvPr/>
        </p:nvCxnSpPr>
        <p:spPr>
          <a:xfrm rot="10800000">
            <a:off x="3730800" y="3914472"/>
            <a:ext cx="4243238" cy="0"/>
          </a:xfrm>
          <a:prstGeom prst="straightConnector1">
            <a:avLst/>
          </a:prstGeom>
          <a:noFill/>
          <a:ln w="38100" cap="flat" cmpd="sng">
            <a:solidFill>
              <a:schemeClr val="dk1"/>
            </a:solidFill>
            <a:prstDash val="solid"/>
            <a:miter lim="800000"/>
            <a:headEnd type="none" w="sm" len="sm"/>
            <a:tailEnd type="none" w="sm" len="sm"/>
          </a:ln>
        </p:spPr>
      </p:cxnSp>
      <p:cxnSp>
        <p:nvCxnSpPr>
          <p:cNvPr id="1834" name="Google Shape;1834;p75"/>
          <p:cNvCxnSpPr/>
          <p:nvPr/>
        </p:nvCxnSpPr>
        <p:spPr>
          <a:xfrm rot="10800000">
            <a:off x="3730800" y="4018364"/>
            <a:ext cx="4243238" cy="0"/>
          </a:xfrm>
          <a:prstGeom prst="straightConnector1">
            <a:avLst/>
          </a:prstGeom>
          <a:noFill/>
          <a:ln w="38100" cap="flat" cmpd="sng">
            <a:solidFill>
              <a:schemeClr val="dk1"/>
            </a:solidFill>
            <a:prstDash val="solid"/>
            <a:miter lim="800000"/>
            <a:headEnd type="none" w="sm" len="sm"/>
            <a:tailEnd type="none" w="sm" len="sm"/>
          </a:ln>
        </p:spPr>
      </p:cxnSp>
      <p:pic>
        <p:nvPicPr>
          <p:cNvPr id="1839" name="Google Shape;1839;p75" descr="http://www.govtjobs.allindiajobs.in/wp-content/uploads/2016/04/CIDCO.png"/>
          <p:cNvPicPr preferRelativeResize="0"/>
          <p:nvPr/>
        </p:nvPicPr>
        <p:blipFill rotWithShape="1">
          <a:blip r:embed="rId3">
            <a:alphaModFix/>
          </a:blip>
          <a:srcRect/>
          <a:stretch/>
        </p:blipFill>
        <p:spPr>
          <a:xfrm>
            <a:off x="1122788" y="1122821"/>
            <a:ext cx="2028651" cy="2028651"/>
          </a:xfrm>
          <a:prstGeom prst="rect">
            <a:avLst/>
          </a:prstGeom>
          <a:noFill/>
          <a:ln>
            <a:noFill/>
          </a:ln>
        </p:spPr>
      </p:pic>
      <p:pic>
        <p:nvPicPr>
          <p:cNvPr id="1840" name="Google Shape;1840;p75" descr="A close up of a sign&#10;&#10;Description automatically generated"/>
          <p:cNvPicPr preferRelativeResize="0"/>
          <p:nvPr/>
        </p:nvPicPr>
        <p:blipFill rotWithShape="1">
          <a:blip r:embed="rId4">
            <a:alphaModFix/>
          </a:blip>
          <a:srcRect/>
          <a:stretch/>
        </p:blipFill>
        <p:spPr>
          <a:xfrm>
            <a:off x="4697800" y="1249925"/>
            <a:ext cx="2680333" cy="1769019"/>
          </a:xfrm>
          <a:prstGeom prst="rect">
            <a:avLst/>
          </a:prstGeom>
          <a:noFill/>
          <a:ln>
            <a:noFill/>
          </a:ln>
        </p:spPr>
      </p:pic>
      <p:pic>
        <p:nvPicPr>
          <p:cNvPr id="1841" name="Google Shape;1841;p75" descr="Image result for morth logo"/>
          <p:cNvPicPr preferRelativeResize="0"/>
          <p:nvPr/>
        </p:nvPicPr>
        <p:blipFill rotWithShape="1">
          <a:blip r:embed="rId5">
            <a:alphaModFix/>
          </a:blip>
          <a:srcRect/>
          <a:stretch/>
        </p:blipFill>
        <p:spPr>
          <a:xfrm>
            <a:off x="9001479" y="1101175"/>
            <a:ext cx="2066062" cy="2066062"/>
          </a:xfrm>
          <a:prstGeom prst="rect">
            <a:avLst/>
          </a:prstGeom>
          <a:noFill/>
          <a:ln>
            <a:noFill/>
          </a:ln>
        </p:spPr>
      </p:pic>
      <p:pic>
        <p:nvPicPr>
          <p:cNvPr id="1842" name="Google Shape;1842;p75" descr="A close up of a logo&#10;&#10;Description automatically generated"/>
          <p:cNvPicPr preferRelativeResize="0"/>
          <p:nvPr/>
        </p:nvPicPr>
        <p:blipFill rotWithShape="1">
          <a:blip r:embed="rId6">
            <a:alphaModFix/>
          </a:blip>
          <a:srcRect/>
          <a:stretch/>
        </p:blipFill>
        <p:spPr>
          <a:xfrm>
            <a:off x="1184241" y="4118509"/>
            <a:ext cx="1949586" cy="1538528"/>
          </a:xfrm>
          <a:prstGeom prst="rect">
            <a:avLst/>
          </a:prstGeom>
          <a:noFill/>
          <a:ln>
            <a:noFill/>
          </a:ln>
        </p:spPr>
      </p:pic>
      <p:pic>
        <p:nvPicPr>
          <p:cNvPr id="1843" name="Google Shape;1843;p75"/>
          <p:cNvPicPr preferRelativeResize="0"/>
          <p:nvPr/>
        </p:nvPicPr>
        <p:blipFill rotWithShape="1">
          <a:blip r:embed="rId7">
            <a:alphaModFix/>
          </a:blip>
          <a:srcRect/>
          <a:stretch/>
        </p:blipFill>
        <p:spPr>
          <a:xfrm>
            <a:off x="5116462" y="3894756"/>
            <a:ext cx="1959073" cy="1959073"/>
          </a:xfrm>
          <a:prstGeom prst="rect">
            <a:avLst/>
          </a:prstGeom>
          <a:noFill/>
          <a:ln>
            <a:noFill/>
          </a:ln>
        </p:spPr>
      </p:pic>
      <p:pic>
        <p:nvPicPr>
          <p:cNvPr id="1844" name="Google Shape;1844;p75" descr="A close up of a sign&#10;&#10;Description automatically generated"/>
          <p:cNvPicPr preferRelativeResize="0"/>
          <p:nvPr/>
        </p:nvPicPr>
        <p:blipFill rotWithShape="1">
          <a:blip r:embed="rId8">
            <a:alphaModFix/>
          </a:blip>
          <a:srcRect/>
          <a:stretch/>
        </p:blipFill>
        <p:spPr>
          <a:xfrm>
            <a:off x="8652087" y="4293138"/>
            <a:ext cx="2839454" cy="1260717"/>
          </a:xfrm>
          <a:prstGeom prst="rect">
            <a:avLst/>
          </a:prstGeom>
          <a:noFill/>
          <a:ln>
            <a:noFill/>
          </a:ln>
        </p:spPr>
      </p:pic>
      <p:sp>
        <p:nvSpPr>
          <p:cNvPr id="2" name="Google Shape;1788;p71">
            <a:extLst>
              <a:ext uri="{FF2B5EF4-FFF2-40B4-BE49-F238E27FC236}">
                <a16:creationId xmlns:a16="http://schemas.microsoft.com/office/drawing/2014/main" id="{46FE4552-D5DB-0D80-F05C-EAA52C9B9C39}"/>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24</a:t>
            </a:fld>
            <a:endParaRPr sz="1200" dirty="0"/>
          </a:p>
        </p:txBody>
      </p:sp>
      <p:graphicFrame>
        <p:nvGraphicFramePr>
          <p:cNvPr id="3" name="Table 2">
            <a:extLst>
              <a:ext uri="{FF2B5EF4-FFF2-40B4-BE49-F238E27FC236}">
                <a16:creationId xmlns:a16="http://schemas.microsoft.com/office/drawing/2014/main" id="{3F9361E4-B0E4-2E5A-17FC-7B284C800DAE}"/>
              </a:ext>
            </a:extLst>
          </p:cNvPr>
          <p:cNvGraphicFramePr>
            <a:graphicFrameLocks noGrp="1"/>
          </p:cNvGraphicFramePr>
          <p:nvPr>
            <p:extLst>
              <p:ext uri="{D42A27DB-BD31-4B8C-83A1-F6EECF244321}">
                <p14:modId xmlns:p14="http://schemas.microsoft.com/office/powerpoint/2010/main" val="2736150694"/>
              </p:ext>
            </p:extLst>
          </p:nvPr>
        </p:nvGraphicFramePr>
        <p:xfrm>
          <a:off x="120000" y="875071"/>
          <a:ext cx="11931958" cy="5438178"/>
        </p:xfrm>
        <a:graphic>
          <a:graphicData uri="http://schemas.openxmlformats.org/drawingml/2006/table">
            <a:tbl>
              <a:tblPr firstRow="1" bandRow="1">
                <a:tableStyleId>{5C22544A-7EE6-4342-B048-85BDC9FD1C3A}</a:tableStyleId>
              </a:tblPr>
              <a:tblGrid>
                <a:gridCol w="3948986">
                  <a:extLst>
                    <a:ext uri="{9D8B030D-6E8A-4147-A177-3AD203B41FA5}">
                      <a16:colId xmlns:a16="http://schemas.microsoft.com/office/drawing/2014/main" val="2795551292"/>
                    </a:ext>
                  </a:extLst>
                </a:gridCol>
                <a:gridCol w="3991486">
                  <a:extLst>
                    <a:ext uri="{9D8B030D-6E8A-4147-A177-3AD203B41FA5}">
                      <a16:colId xmlns:a16="http://schemas.microsoft.com/office/drawing/2014/main" val="708029548"/>
                    </a:ext>
                  </a:extLst>
                </a:gridCol>
                <a:gridCol w="3991486">
                  <a:extLst>
                    <a:ext uri="{9D8B030D-6E8A-4147-A177-3AD203B41FA5}">
                      <a16:colId xmlns:a16="http://schemas.microsoft.com/office/drawing/2014/main" val="33786475"/>
                    </a:ext>
                  </a:extLst>
                </a:gridCol>
              </a:tblGrid>
              <a:tr h="2593545">
                <a:tc>
                  <a:txBody>
                    <a:bodyPr/>
                    <a:lstStyle/>
                    <a:p>
                      <a:endParaRPr lang="en-US" dirty="0"/>
                    </a:p>
                  </a:txBody>
                  <a:tcPr>
                    <a:lnL w="38100" cap="flat" cmpd="sng" algn="ctr">
                      <a:solidFill>
                        <a:srgbClr val="00843B"/>
                      </a:solidFill>
                      <a:prstDash val="solid"/>
                      <a:round/>
                      <a:headEnd type="none" w="med" len="med"/>
                      <a:tailEnd type="none" w="med" len="med"/>
                    </a:lnL>
                    <a:lnR w="38100" cap="flat" cmpd="sng" algn="ctr">
                      <a:solidFill>
                        <a:srgbClr val="00843B"/>
                      </a:solidFill>
                      <a:prstDash val="solid"/>
                      <a:round/>
                      <a:headEnd type="none" w="med" len="med"/>
                      <a:tailEnd type="none" w="med" len="med"/>
                    </a:lnR>
                    <a:lnT w="38100" cap="flat" cmpd="sng" algn="ctr">
                      <a:solidFill>
                        <a:srgbClr val="00843B"/>
                      </a:solidFill>
                      <a:prstDash val="solid"/>
                      <a:round/>
                      <a:headEnd type="none" w="med" len="med"/>
                      <a:tailEnd type="none" w="med" len="med"/>
                    </a:lnT>
                    <a:lnB w="38100" cap="flat" cmpd="sng" algn="ctr">
                      <a:solidFill>
                        <a:srgbClr val="00843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38100" cap="flat" cmpd="sng" algn="ctr">
                      <a:solidFill>
                        <a:srgbClr val="00843B"/>
                      </a:solidFill>
                      <a:prstDash val="solid"/>
                      <a:round/>
                      <a:headEnd type="none" w="med" len="med"/>
                      <a:tailEnd type="none" w="med" len="med"/>
                    </a:lnL>
                    <a:lnR w="38100" cap="flat" cmpd="sng" algn="ctr">
                      <a:solidFill>
                        <a:srgbClr val="00843B"/>
                      </a:solidFill>
                      <a:prstDash val="solid"/>
                      <a:round/>
                      <a:headEnd type="none" w="med" len="med"/>
                      <a:tailEnd type="none" w="med" len="med"/>
                    </a:lnR>
                    <a:lnT w="38100" cap="flat" cmpd="sng" algn="ctr">
                      <a:solidFill>
                        <a:srgbClr val="00843B"/>
                      </a:solidFill>
                      <a:prstDash val="solid"/>
                      <a:round/>
                      <a:headEnd type="none" w="med" len="med"/>
                      <a:tailEnd type="none" w="med" len="med"/>
                    </a:lnT>
                    <a:lnB w="38100" cap="flat" cmpd="sng" algn="ctr">
                      <a:solidFill>
                        <a:srgbClr val="00843B"/>
                      </a:solidFill>
                      <a:prstDash val="solid"/>
                      <a:round/>
                      <a:headEnd type="none" w="med" len="med"/>
                      <a:tailEnd type="none" w="med" len="med"/>
                    </a:lnB>
                    <a:noFill/>
                  </a:tcPr>
                </a:tc>
                <a:tc>
                  <a:txBody>
                    <a:bodyPr/>
                    <a:lstStyle/>
                    <a:p>
                      <a:endParaRPr lang="en-US" dirty="0"/>
                    </a:p>
                  </a:txBody>
                  <a:tcPr>
                    <a:lnL w="38100" cap="flat" cmpd="sng" algn="ctr">
                      <a:solidFill>
                        <a:srgbClr val="00843B"/>
                      </a:solidFill>
                      <a:prstDash val="solid"/>
                      <a:round/>
                      <a:headEnd type="none" w="med" len="med"/>
                      <a:tailEnd type="none" w="med" len="med"/>
                    </a:lnL>
                    <a:lnR w="38100" cap="flat" cmpd="sng" algn="ctr">
                      <a:solidFill>
                        <a:srgbClr val="00843B"/>
                      </a:solidFill>
                      <a:prstDash val="solid"/>
                      <a:round/>
                      <a:headEnd type="none" w="med" len="med"/>
                      <a:tailEnd type="none" w="med" len="med"/>
                    </a:lnR>
                    <a:lnT w="38100" cap="flat" cmpd="sng" algn="ctr">
                      <a:solidFill>
                        <a:srgbClr val="00843B"/>
                      </a:solidFill>
                      <a:prstDash val="solid"/>
                      <a:round/>
                      <a:headEnd type="none" w="med" len="med"/>
                      <a:tailEnd type="none" w="med" len="med"/>
                    </a:lnT>
                    <a:lnB w="38100" cap="flat" cmpd="sng" algn="ctr">
                      <a:solidFill>
                        <a:srgbClr val="00843B"/>
                      </a:solidFill>
                      <a:prstDash val="solid"/>
                      <a:round/>
                      <a:headEnd type="none" w="med" len="med"/>
                      <a:tailEnd type="none" w="med" len="med"/>
                    </a:lnB>
                    <a:noFill/>
                  </a:tcPr>
                </a:tc>
                <a:extLst>
                  <a:ext uri="{0D108BD9-81ED-4DB2-BD59-A6C34878D82A}">
                    <a16:rowId xmlns:a16="http://schemas.microsoft.com/office/drawing/2014/main" val="1320563707"/>
                  </a:ext>
                </a:extLst>
              </a:tr>
              <a:tr h="2844633">
                <a:tc>
                  <a:txBody>
                    <a:bodyPr/>
                    <a:lstStyle/>
                    <a:p>
                      <a:endParaRPr lang="en-US" dirty="0"/>
                    </a:p>
                  </a:txBody>
                  <a:tcPr>
                    <a:lnL w="38100" cap="flat" cmpd="sng" algn="ctr">
                      <a:solidFill>
                        <a:srgbClr val="00843B"/>
                      </a:solidFill>
                      <a:prstDash val="solid"/>
                      <a:round/>
                      <a:headEnd type="none" w="med" len="med"/>
                      <a:tailEnd type="none" w="med" len="med"/>
                    </a:lnL>
                    <a:lnR w="38100" cap="flat" cmpd="sng" algn="ctr">
                      <a:solidFill>
                        <a:srgbClr val="00843B"/>
                      </a:solidFill>
                      <a:prstDash val="solid"/>
                      <a:round/>
                      <a:headEnd type="none" w="med" len="med"/>
                      <a:tailEnd type="none" w="med" len="med"/>
                    </a:lnR>
                    <a:lnT w="38100" cap="flat" cmpd="sng" algn="ctr">
                      <a:solidFill>
                        <a:srgbClr val="00843B"/>
                      </a:solidFill>
                      <a:prstDash val="solid"/>
                      <a:round/>
                      <a:headEnd type="none" w="med" len="med"/>
                      <a:tailEnd type="none" w="med" len="med"/>
                    </a:lnT>
                    <a:lnB w="38100" cap="flat" cmpd="sng" algn="ctr">
                      <a:solidFill>
                        <a:srgbClr val="00843B"/>
                      </a:solidFill>
                      <a:prstDash val="solid"/>
                      <a:round/>
                      <a:headEnd type="none" w="med" len="med"/>
                      <a:tailEnd type="none" w="med" len="med"/>
                    </a:lnB>
                    <a:noFill/>
                  </a:tcPr>
                </a:tc>
                <a:tc>
                  <a:txBody>
                    <a:bodyPr/>
                    <a:lstStyle/>
                    <a:p>
                      <a:endParaRPr lang="en-US" dirty="0"/>
                    </a:p>
                  </a:txBody>
                  <a:tcPr>
                    <a:lnL w="38100" cap="flat" cmpd="sng" algn="ctr">
                      <a:solidFill>
                        <a:srgbClr val="00843B"/>
                      </a:solidFill>
                      <a:prstDash val="solid"/>
                      <a:round/>
                      <a:headEnd type="none" w="med" len="med"/>
                      <a:tailEnd type="none" w="med" len="med"/>
                    </a:lnL>
                    <a:lnR w="38100" cap="flat" cmpd="sng" algn="ctr">
                      <a:solidFill>
                        <a:srgbClr val="00843B"/>
                      </a:solidFill>
                      <a:prstDash val="solid"/>
                      <a:round/>
                      <a:headEnd type="none" w="med" len="med"/>
                      <a:tailEnd type="none" w="med" len="med"/>
                    </a:lnR>
                    <a:lnT w="38100" cap="flat" cmpd="sng" algn="ctr">
                      <a:solidFill>
                        <a:srgbClr val="00843B"/>
                      </a:solidFill>
                      <a:prstDash val="solid"/>
                      <a:round/>
                      <a:headEnd type="none" w="med" len="med"/>
                      <a:tailEnd type="none" w="med" len="med"/>
                    </a:lnT>
                    <a:lnB w="38100" cap="flat" cmpd="sng" algn="ctr">
                      <a:solidFill>
                        <a:srgbClr val="00843B"/>
                      </a:solidFill>
                      <a:prstDash val="solid"/>
                      <a:round/>
                      <a:headEnd type="none" w="med" len="med"/>
                      <a:tailEnd type="none" w="med" len="med"/>
                    </a:lnB>
                    <a:noFill/>
                  </a:tcPr>
                </a:tc>
                <a:tc>
                  <a:txBody>
                    <a:bodyPr/>
                    <a:lstStyle/>
                    <a:p>
                      <a:endParaRPr lang="en-US" dirty="0"/>
                    </a:p>
                  </a:txBody>
                  <a:tcPr>
                    <a:lnL w="38100" cap="flat" cmpd="sng" algn="ctr">
                      <a:solidFill>
                        <a:srgbClr val="00843B"/>
                      </a:solidFill>
                      <a:prstDash val="solid"/>
                      <a:round/>
                      <a:headEnd type="none" w="med" len="med"/>
                      <a:tailEnd type="none" w="med" len="med"/>
                    </a:lnL>
                    <a:lnR w="38100" cap="flat" cmpd="sng" algn="ctr">
                      <a:solidFill>
                        <a:srgbClr val="00843B"/>
                      </a:solidFill>
                      <a:prstDash val="solid"/>
                      <a:round/>
                      <a:headEnd type="none" w="med" len="med"/>
                      <a:tailEnd type="none" w="med" len="med"/>
                    </a:lnR>
                    <a:lnT w="38100" cap="flat" cmpd="sng" algn="ctr">
                      <a:solidFill>
                        <a:srgbClr val="00843B"/>
                      </a:solidFill>
                      <a:prstDash val="solid"/>
                      <a:round/>
                      <a:headEnd type="none" w="med" len="med"/>
                      <a:tailEnd type="none" w="med" len="med"/>
                    </a:lnT>
                    <a:lnB w="38100" cap="flat" cmpd="sng" algn="ctr">
                      <a:solidFill>
                        <a:srgbClr val="00843B"/>
                      </a:solidFill>
                      <a:prstDash val="solid"/>
                      <a:round/>
                      <a:headEnd type="none" w="med" len="med"/>
                      <a:tailEnd type="none" w="med" len="med"/>
                    </a:lnB>
                    <a:noFill/>
                  </a:tcPr>
                </a:tc>
                <a:extLst>
                  <a:ext uri="{0D108BD9-81ED-4DB2-BD59-A6C34878D82A}">
                    <a16:rowId xmlns:a16="http://schemas.microsoft.com/office/drawing/2014/main" val="544162427"/>
                  </a:ext>
                </a:extLst>
              </a:tr>
            </a:tbl>
          </a:graphicData>
        </a:graphic>
      </p:graphicFrame>
      <p:sp>
        <p:nvSpPr>
          <p:cNvPr id="7" name="TextBox 6">
            <a:extLst>
              <a:ext uri="{FF2B5EF4-FFF2-40B4-BE49-F238E27FC236}">
                <a16:creationId xmlns:a16="http://schemas.microsoft.com/office/drawing/2014/main" id="{9C941DF5-E488-0BA9-FCEB-646803E9BBD0}"/>
              </a:ext>
            </a:extLst>
          </p:cNvPr>
          <p:cNvSpPr txBox="1"/>
          <p:nvPr/>
        </p:nvSpPr>
        <p:spPr>
          <a:xfrm>
            <a:off x="2993011" y="3802872"/>
            <a:ext cx="6155702" cy="369332"/>
          </a:xfrm>
          <a:prstGeom prst="rect">
            <a:avLst/>
          </a:prstGeom>
          <a:noFill/>
        </p:spPr>
        <p:txBody>
          <a:bodyPr wrap="square">
            <a:spAutoFit/>
          </a:bodyPr>
          <a:lstStyle/>
          <a:p>
            <a:pPr marL="0" marR="0" lvl="0" indent="0" algn="l" rtl="0">
              <a:spcBef>
                <a:spcPts val="0"/>
              </a:spcBef>
              <a:spcAft>
                <a:spcPts val="0"/>
              </a:spcAft>
              <a:buNone/>
            </a:pPr>
            <a:endParaRPr lang="en-US" sz="1800" dirty="0"/>
          </a:p>
        </p:txBody>
      </p:sp>
      <p:sp>
        <p:nvSpPr>
          <p:cNvPr id="4" name="Google Shape;1850;p76">
            <a:extLst>
              <a:ext uri="{FF2B5EF4-FFF2-40B4-BE49-F238E27FC236}">
                <a16:creationId xmlns:a16="http://schemas.microsoft.com/office/drawing/2014/main" id="{A0F3311F-4921-8A1C-703E-FDAFA1852123}"/>
              </a:ext>
            </a:extLst>
          </p:cNvPr>
          <p:cNvSpPr txBox="1"/>
          <p:nvPr/>
        </p:nvSpPr>
        <p:spPr>
          <a:xfrm>
            <a:off x="259863" y="150245"/>
            <a:ext cx="10958900" cy="46538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2800" dirty="0">
                <a:solidFill>
                  <a:srgbClr val="C00000"/>
                </a:solidFill>
                <a:latin typeface="Bahnschrift Light Condensed" panose="020B0502040204020203" pitchFamily="34" charset="0"/>
                <a:cs typeface="Arial"/>
                <a:sym typeface="Calibri"/>
              </a:rPr>
              <a:t>G</a:t>
            </a:r>
            <a:r>
              <a:rPr lang="en-US" sz="2800" dirty="0">
                <a:solidFill>
                  <a:srgbClr val="00843B"/>
                </a:solidFill>
                <a:latin typeface="Bahnschrift Light Condensed" panose="020B0502040204020203" pitchFamily="34" charset="0"/>
                <a:cs typeface="Arial"/>
                <a:sym typeface="Calibri"/>
              </a:rPr>
              <a:t>overnment Sector </a:t>
            </a:r>
            <a:r>
              <a:rPr lang="en-US" sz="2800" dirty="0">
                <a:solidFill>
                  <a:srgbClr val="C00000"/>
                </a:solidFill>
                <a:latin typeface="Bahnschrift Light Condensed" panose="020B0502040204020203" pitchFamily="34" charset="0"/>
                <a:cs typeface="Arial"/>
                <a:sym typeface="Calibri"/>
              </a:rPr>
              <a:t>Clienteles </a:t>
            </a:r>
            <a:endParaRPr sz="2800" dirty="0">
              <a:solidFill>
                <a:srgbClr val="C00000"/>
              </a:solidFill>
              <a:latin typeface="Bahnschrift Light Condensed" panose="020B0502040204020203" pitchFamily="34" charset="0"/>
              <a:cs typeface="Arial"/>
            </a:endParaRPr>
          </a:p>
        </p:txBody>
      </p:sp>
    </p:spTree>
    <p:extLst>
      <p:ext uri="{BB962C8B-B14F-4D97-AF65-F5344CB8AC3E}">
        <p14:creationId xmlns:p14="http://schemas.microsoft.com/office/powerpoint/2010/main" val="1648911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48"/>
        <p:cNvGrpSpPr/>
        <p:nvPr/>
      </p:nvGrpSpPr>
      <p:grpSpPr>
        <a:xfrm>
          <a:off x="0" y="0"/>
          <a:ext cx="0" cy="0"/>
          <a:chOff x="0" y="0"/>
          <a:chExt cx="0" cy="0"/>
        </a:xfrm>
      </p:grpSpPr>
      <p:sp>
        <p:nvSpPr>
          <p:cNvPr id="1851" name="Google Shape;1851;p76"/>
          <p:cNvSpPr txBox="1"/>
          <p:nvPr/>
        </p:nvSpPr>
        <p:spPr>
          <a:xfrm>
            <a:off x="180950" y="6596902"/>
            <a:ext cx="1725565" cy="17953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200">
                <a:solidFill>
                  <a:srgbClr val="F2F2F2"/>
                </a:solidFill>
                <a:latin typeface="Calibri"/>
                <a:ea typeface="Calibri"/>
                <a:cs typeface="Calibri"/>
                <a:sym typeface="Calibri"/>
              </a:rPr>
              <a:t>www.infragroup.co.in</a:t>
            </a:r>
            <a:endParaRPr/>
          </a:p>
        </p:txBody>
      </p:sp>
      <p:sp>
        <p:nvSpPr>
          <p:cNvPr id="1852" name="Google Shape;1852;p76"/>
          <p:cNvSpPr txBox="1"/>
          <p:nvPr/>
        </p:nvSpPr>
        <p:spPr>
          <a:xfrm>
            <a:off x="4806164" y="6588125"/>
            <a:ext cx="2579673" cy="17953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200" dirty="0">
                <a:solidFill>
                  <a:srgbClr val="F2F2F2"/>
                </a:solidFill>
                <a:latin typeface="Calibri"/>
                <a:ea typeface="Calibri"/>
                <a:cs typeface="Calibri"/>
                <a:sym typeface="Calibri"/>
              </a:rPr>
              <a:t>Empowering Decision with Knowledge ®</a:t>
            </a:r>
            <a:endParaRPr dirty="0"/>
          </a:p>
        </p:txBody>
      </p:sp>
      <p:graphicFrame>
        <p:nvGraphicFramePr>
          <p:cNvPr id="1853" name="Google Shape;1853;p76"/>
          <p:cNvGraphicFramePr/>
          <p:nvPr/>
        </p:nvGraphicFramePr>
        <p:xfrm>
          <a:off x="180950" y="719666"/>
          <a:ext cx="11865250" cy="5542000"/>
        </p:xfrm>
        <a:graphic>
          <a:graphicData uri="http://schemas.openxmlformats.org/drawingml/2006/table">
            <a:tbl>
              <a:tblPr firstRow="1" bandRow="1">
                <a:noFill/>
              </a:tblPr>
              <a:tblGrid>
                <a:gridCol w="2373050">
                  <a:extLst>
                    <a:ext uri="{9D8B030D-6E8A-4147-A177-3AD203B41FA5}">
                      <a16:colId xmlns:a16="http://schemas.microsoft.com/office/drawing/2014/main" val="20000"/>
                    </a:ext>
                  </a:extLst>
                </a:gridCol>
                <a:gridCol w="2373050">
                  <a:extLst>
                    <a:ext uri="{9D8B030D-6E8A-4147-A177-3AD203B41FA5}">
                      <a16:colId xmlns:a16="http://schemas.microsoft.com/office/drawing/2014/main" val="20001"/>
                    </a:ext>
                  </a:extLst>
                </a:gridCol>
                <a:gridCol w="2373050">
                  <a:extLst>
                    <a:ext uri="{9D8B030D-6E8A-4147-A177-3AD203B41FA5}">
                      <a16:colId xmlns:a16="http://schemas.microsoft.com/office/drawing/2014/main" val="20002"/>
                    </a:ext>
                  </a:extLst>
                </a:gridCol>
                <a:gridCol w="2373050">
                  <a:extLst>
                    <a:ext uri="{9D8B030D-6E8A-4147-A177-3AD203B41FA5}">
                      <a16:colId xmlns:a16="http://schemas.microsoft.com/office/drawing/2014/main" val="20003"/>
                    </a:ext>
                  </a:extLst>
                </a:gridCol>
                <a:gridCol w="2373050">
                  <a:extLst>
                    <a:ext uri="{9D8B030D-6E8A-4147-A177-3AD203B41FA5}">
                      <a16:colId xmlns:a16="http://schemas.microsoft.com/office/drawing/2014/main" val="20004"/>
                    </a:ext>
                  </a:extLst>
                </a:gridCol>
              </a:tblGrid>
              <a:tr h="2771000">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771000">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1854" name="Google Shape;1854;p76"/>
          <p:cNvSpPr/>
          <p:nvPr/>
        </p:nvSpPr>
        <p:spPr>
          <a:xfrm>
            <a:off x="479197" y="1269695"/>
            <a:ext cx="1712000" cy="1712000"/>
          </a:xfrm>
          <a:custGeom>
            <a:avLst/>
            <a:gdLst/>
            <a:ahLst/>
            <a:cxnLst/>
            <a:rect l="l" t="t" r="r" b="b"/>
            <a:pathLst>
              <a:path w="2568000" h="2568000" extrusionOk="0">
                <a:moveTo>
                  <a:pt x="0" y="0"/>
                </a:moveTo>
                <a:lnTo>
                  <a:pt x="2568000" y="0"/>
                </a:lnTo>
                <a:lnTo>
                  <a:pt x="2568000" y="2568000"/>
                </a:lnTo>
                <a:lnTo>
                  <a:pt x="0" y="2568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55" name="Google Shape;1855;p76"/>
          <p:cNvSpPr/>
          <p:nvPr/>
        </p:nvSpPr>
        <p:spPr>
          <a:xfrm>
            <a:off x="2654619" y="1508760"/>
            <a:ext cx="2156282" cy="1218423"/>
          </a:xfrm>
          <a:custGeom>
            <a:avLst/>
            <a:gdLst/>
            <a:ahLst/>
            <a:cxnLst/>
            <a:rect l="l" t="t" r="r" b="b"/>
            <a:pathLst>
              <a:path w="3769808" h="2250938" extrusionOk="0">
                <a:moveTo>
                  <a:pt x="0" y="0"/>
                </a:moveTo>
                <a:lnTo>
                  <a:pt x="3769807" y="0"/>
                </a:lnTo>
                <a:lnTo>
                  <a:pt x="3769807" y="2250938"/>
                </a:lnTo>
                <a:lnTo>
                  <a:pt x="0" y="225093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56" name="Google Shape;1856;p76"/>
          <p:cNvSpPr/>
          <p:nvPr/>
        </p:nvSpPr>
        <p:spPr>
          <a:xfrm>
            <a:off x="5007612" y="1516666"/>
            <a:ext cx="2215916" cy="1210517"/>
          </a:xfrm>
          <a:custGeom>
            <a:avLst/>
            <a:gdLst/>
            <a:ahLst/>
            <a:cxnLst/>
            <a:rect l="l" t="t" r="r" b="b"/>
            <a:pathLst>
              <a:path w="3495712" h="1815775" extrusionOk="0">
                <a:moveTo>
                  <a:pt x="0" y="0"/>
                </a:moveTo>
                <a:lnTo>
                  <a:pt x="3495713" y="0"/>
                </a:lnTo>
                <a:lnTo>
                  <a:pt x="3495713" y="1815775"/>
                </a:lnTo>
                <a:lnTo>
                  <a:pt x="0" y="1815775"/>
                </a:lnTo>
                <a:lnTo>
                  <a:pt x="0" y="0"/>
                </a:lnTo>
                <a:close/>
              </a:path>
            </a:pathLst>
          </a:custGeom>
          <a:blipFill rotWithShape="1">
            <a:blip r:embed="rId5">
              <a:alphaModFix/>
            </a:blip>
            <a:stretch>
              <a:fillRect t="-29886" b="-6262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58" name="Google Shape;1858;p76"/>
          <p:cNvSpPr/>
          <p:nvPr/>
        </p:nvSpPr>
        <p:spPr>
          <a:xfrm>
            <a:off x="9801828" y="1529830"/>
            <a:ext cx="2133806" cy="1258372"/>
          </a:xfrm>
          <a:custGeom>
            <a:avLst/>
            <a:gdLst/>
            <a:ahLst/>
            <a:cxnLst/>
            <a:rect l="l" t="t" r="r" b="b"/>
            <a:pathLst>
              <a:path w="3720529" h="2250938" extrusionOk="0">
                <a:moveTo>
                  <a:pt x="0" y="0"/>
                </a:moveTo>
                <a:lnTo>
                  <a:pt x="3720530" y="0"/>
                </a:lnTo>
                <a:lnTo>
                  <a:pt x="3720530" y="2250938"/>
                </a:lnTo>
                <a:lnTo>
                  <a:pt x="0" y="2250938"/>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59" name="Google Shape;1859;p76"/>
          <p:cNvSpPr/>
          <p:nvPr/>
        </p:nvSpPr>
        <p:spPr>
          <a:xfrm>
            <a:off x="261378" y="4244840"/>
            <a:ext cx="2231807" cy="1362319"/>
          </a:xfrm>
          <a:custGeom>
            <a:avLst/>
            <a:gdLst/>
            <a:ahLst/>
            <a:cxnLst/>
            <a:rect l="l" t="t" r="r" b="b"/>
            <a:pathLst>
              <a:path w="3271688" h="2043479" extrusionOk="0">
                <a:moveTo>
                  <a:pt x="0" y="0"/>
                </a:moveTo>
                <a:lnTo>
                  <a:pt x="3271687" y="0"/>
                </a:lnTo>
                <a:lnTo>
                  <a:pt x="3271687" y="2043478"/>
                </a:lnTo>
                <a:lnTo>
                  <a:pt x="0" y="204347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60" name="Google Shape;1860;p76"/>
          <p:cNvSpPr/>
          <p:nvPr/>
        </p:nvSpPr>
        <p:spPr>
          <a:xfrm>
            <a:off x="2709553" y="4225982"/>
            <a:ext cx="2058903" cy="1362325"/>
          </a:xfrm>
          <a:custGeom>
            <a:avLst/>
            <a:gdLst/>
            <a:ahLst/>
            <a:cxnLst/>
            <a:rect l="l" t="t" r="r" b="b"/>
            <a:pathLst>
              <a:path w="3088354" h="2043488" extrusionOk="0">
                <a:moveTo>
                  <a:pt x="0" y="0"/>
                </a:moveTo>
                <a:lnTo>
                  <a:pt x="3088354" y="0"/>
                </a:lnTo>
                <a:lnTo>
                  <a:pt x="3088354" y="2043488"/>
                </a:lnTo>
                <a:lnTo>
                  <a:pt x="0" y="2043488"/>
                </a:lnTo>
                <a:lnTo>
                  <a:pt x="0" y="0"/>
                </a:lnTo>
                <a:close/>
              </a:path>
            </a:pathLst>
          </a:custGeom>
          <a:blipFill rotWithShape="1">
            <a:blip r:embed="rId8">
              <a:alphaModFix/>
            </a:blip>
            <a:stretch>
              <a:fillRect b="-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61" name="Google Shape;1861;p76"/>
          <p:cNvSpPr/>
          <p:nvPr/>
        </p:nvSpPr>
        <p:spPr>
          <a:xfrm>
            <a:off x="5239999" y="3839943"/>
            <a:ext cx="1712000" cy="2139118"/>
          </a:xfrm>
          <a:custGeom>
            <a:avLst/>
            <a:gdLst/>
            <a:ahLst/>
            <a:cxnLst/>
            <a:rect l="l" t="t" r="r" b="b"/>
            <a:pathLst>
              <a:path w="2568000" h="3208677" extrusionOk="0">
                <a:moveTo>
                  <a:pt x="0" y="0"/>
                </a:moveTo>
                <a:lnTo>
                  <a:pt x="2568000" y="0"/>
                </a:lnTo>
                <a:lnTo>
                  <a:pt x="2568000" y="3208677"/>
                </a:lnTo>
                <a:lnTo>
                  <a:pt x="0" y="3208677"/>
                </a:lnTo>
                <a:lnTo>
                  <a:pt x="0" y="0"/>
                </a:lnTo>
                <a:close/>
              </a:path>
            </a:pathLst>
          </a:custGeom>
          <a:blipFill rotWithShape="1">
            <a:blip r:embed="rId9">
              <a:alphaModFix/>
            </a:blip>
            <a:stretch>
              <a:fillRect l="-141664" t="-98036" r="-191667" b="-12808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62" name="Google Shape;1862;p76"/>
          <p:cNvSpPr/>
          <p:nvPr/>
        </p:nvSpPr>
        <p:spPr>
          <a:xfrm>
            <a:off x="7517936" y="4122031"/>
            <a:ext cx="1950850" cy="1570228"/>
          </a:xfrm>
          <a:custGeom>
            <a:avLst/>
            <a:gdLst/>
            <a:ahLst/>
            <a:cxnLst/>
            <a:rect l="l" t="t" r="r" b="b"/>
            <a:pathLst>
              <a:path w="2926275" h="2355342" extrusionOk="0">
                <a:moveTo>
                  <a:pt x="0" y="0"/>
                </a:moveTo>
                <a:lnTo>
                  <a:pt x="2926275" y="0"/>
                </a:lnTo>
                <a:lnTo>
                  <a:pt x="2926275" y="2355342"/>
                </a:lnTo>
                <a:lnTo>
                  <a:pt x="0" y="2355342"/>
                </a:lnTo>
                <a:lnTo>
                  <a:pt x="0" y="0"/>
                </a:lnTo>
                <a:close/>
              </a:path>
            </a:pathLst>
          </a:custGeom>
          <a:blipFill rotWithShape="1">
            <a:blip r:embed="rId10">
              <a:alphaModFix/>
            </a:blip>
            <a:stretch>
              <a:fillRect l="-10488" t="-14998" r="-1292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63" name="Google Shape;1863;p76"/>
          <p:cNvSpPr/>
          <p:nvPr/>
        </p:nvSpPr>
        <p:spPr>
          <a:xfrm>
            <a:off x="9816265" y="4244840"/>
            <a:ext cx="2081659" cy="1258372"/>
          </a:xfrm>
          <a:custGeom>
            <a:avLst/>
            <a:gdLst/>
            <a:ahLst/>
            <a:cxnLst/>
            <a:rect l="l" t="t" r="r" b="b"/>
            <a:pathLst>
              <a:path w="4349430" h="2043487" extrusionOk="0">
                <a:moveTo>
                  <a:pt x="0" y="0"/>
                </a:moveTo>
                <a:lnTo>
                  <a:pt x="4349429" y="0"/>
                </a:lnTo>
                <a:lnTo>
                  <a:pt x="4349429" y="2043488"/>
                </a:lnTo>
                <a:lnTo>
                  <a:pt x="0" y="2043488"/>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 name="Google Shape;1788;p71">
            <a:extLst>
              <a:ext uri="{FF2B5EF4-FFF2-40B4-BE49-F238E27FC236}">
                <a16:creationId xmlns:a16="http://schemas.microsoft.com/office/drawing/2014/main" id="{E0AF57B0-6AC0-6D0E-99AF-BCAC35DD8663}"/>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25</a:t>
            </a:fld>
            <a:endParaRPr sz="1200" dirty="0"/>
          </a:p>
        </p:txBody>
      </p:sp>
      <p:pic>
        <p:nvPicPr>
          <p:cNvPr id="3" name="Picture 2">
            <a:extLst>
              <a:ext uri="{FF2B5EF4-FFF2-40B4-BE49-F238E27FC236}">
                <a16:creationId xmlns:a16="http://schemas.microsoft.com/office/drawing/2014/main" id="{1032D3B3-0246-8E21-379F-1F80A3C35920}"/>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20714" b="30000"/>
          <a:stretch/>
        </p:blipFill>
        <p:spPr>
          <a:xfrm>
            <a:off x="7527547" y="1707533"/>
            <a:ext cx="1896710" cy="934807"/>
          </a:xfrm>
          <a:prstGeom prst="rect">
            <a:avLst/>
          </a:prstGeom>
        </p:spPr>
      </p:pic>
      <p:sp>
        <p:nvSpPr>
          <p:cNvPr id="4" name="Google Shape;1850;p76">
            <a:extLst>
              <a:ext uri="{FF2B5EF4-FFF2-40B4-BE49-F238E27FC236}">
                <a16:creationId xmlns:a16="http://schemas.microsoft.com/office/drawing/2014/main" id="{5C8C61C9-08BC-6C57-3D28-195E975188E5}"/>
              </a:ext>
            </a:extLst>
          </p:cNvPr>
          <p:cNvSpPr txBox="1"/>
          <p:nvPr/>
        </p:nvSpPr>
        <p:spPr>
          <a:xfrm>
            <a:off x="259863" y="150245"/>
            <a:ext cx="10958900" cy="46538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2800" dirty="0">
                <a:solidFill>
                  <a:srgbClr val="C00000"/>
                </a:solidFill>
                <a:latin typeface="Bahnschrift Light Condensed" panose="020B0502040204020203" pitchFamily="34" charset="0"/>
                <a:cs typeface="Arial"/>
                <a:sym typeface="Calibri"/>
              </a:rPr>
              <a:t>P</a:t>
            </a:r>
            <a:r>
              <a:rPr lang="en-US" sz="2800" dirty="0">
                <a:solidFill>
                  <a:srgbClr val="00843B"/>
                </a:solidFill>
                <a:latin typeface="Bahnschrift Light Condensed" panose="020B0502040204020203" pitchFamily="34" charset="0"/>
                <a:cs typeface="Arial"/>
                <a:sym typeface="Calibri"/>
              </a:rPr>
              <a:t>rivate Sector </a:t>
            </a:r>
            <a:r>
              <a:rPr lang="en-US" sz="2800" dirty="0">
                <a:solidFill>
                  <a:srgbClr val="C00000"/>
                </a:solidFill>
                <a:latin typeface="Bahnschrift Light Condensed" panose="020B0502040204020203" pitchFamily="34" charset="0"/>
                <a:cs typeface="Arial"/>
                <a:sym typeface="Calibri"/>
              </a:rPr>
              <a:t>Clienteles </a:t>
            </a:r>
            <a:endParaRPr sz="2800" dirty="0">
              <a:solidFill>
                <a:srgbClr val="C00000"/>
              </a:solidFill>
              <a:latin typeface="Bahnschrift Light Condensed" panose="020B0502040204020203" pitchFamily="34" charset="0"/>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67"/>
        <p:cNvGrpSpPr/>
        <p:nvPr/>
      </p:nvGrpSpPr>
      <p:grpSpPr>
        <a:xfrm>
          <a:off x="0" y="0"/>
          <a:ext cx="0" cy="0"/>
          <a:chOff x="0" y="0"/>
          <a:chExt cx="0" cy="0"/>
        </a:xfrm>
      </p:grpSpPr>
      <p:graphicFrame>
        <p:nvGraphicFramePr>
          <p:cNvPr id="1870" name="Google Shape;1870;p77"/>
          <p:cNvGraphicFramePr/>
          <p:nvPr/>
        </p:nvGraphicFramePr>
        <p:xfrm>
          <a:off x="180950" y="719666"/>
          <a:ext cx="11865250" cy="5542000"/>
        </p:xfrm>
        <a:graphic>
          <a:graphicData uri="http://schemas.openxmlformats.org/drawingml/2006/table">
            <a:tbl>
              <a:tblPr firstRow="1" bandRow="1">
                <a:noFill/>
              </a:tblPr>
              <a:tblGrid>
                <a:gridCol w="2373050">
                  <a:extLst>
                    <a:ext uri="{9D8B030D-6E8A-4147-A177-3AD203B41FA5}">
                      <a16:colId xmlns:a16="http://schemas.microsoft.com/office/drawing/2014/main" val="20000"/>
                    </a:ext>
                  </a:extLst>
                </a:gridCol>
                <a:gridCol w="2373050">
                  <a:extLst>
                    <a:ext uri="{9D8B030D-6E8A-4147-A177-3AD203B41FA5}">
                      <a16:colId xmlns:a16="http://schemas.microsoft.com/office/drawing/2014/main" val="20001"/>
                    </a:ext>
                  </a:extLst>
                </a:gridCol>
                <a:gridCol w="2373050">
                  <a:extLst>
                    <a:ext uri="{9D8B030D-6E8A-4147-A177-3AD203B41FA5}">
                      <a16:colId xmlns:a16="http://schemas.microsoft.com/office/drawing/2014/main" val="20002"/>
                    </a:ext>
                  </a:extLst>
                </a:gridCol>
                <a:gridCol w="2373050">
                  <a:extLst>
                    <a:ext uri="{9D8B030D-6E8A-4147-A177-3AD203B41FA5}">
                      <a16:colId xmlns:a16="http://schemas.microsoft.com/office/drawing/2014/main" val="20003"/>
                    </a:ext>
                  </a:extLst>
                </a:gridCol>
                <a:gridCol w="2373050">
                  <a:extLst>
                    <a:ext uri="{9D8B030D-6E8A-4147-A177-3AD203B41FA5}">
                      <a16:colId xmlns:a16="http://schemas.microsoft.com/office/drawing/2014/main" val="20004"/>
                    </a:ext>
                  </a:extLst>
                </a:gridCol>
              </a:tblGrid>
              <a:tr h="2771000">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771000">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1871" name="Google Shape;1871;p77"/>
          <p:cNvSpPr/>
          <p:nvPr/>
        </p:nvSpPr>
        <p:spPr>
          <a:xfrm>
            <a:off x="2779199" y="4044570"/>
            <a:ext cx="1950851" cy="1500625"/>
          </a:xfrm>
          <a:custGeom>
            <a:avLst/>
            <a:gdLst/>
            <a:ahLst/>
            <a:cxnLst/>
            <a:rect l="l" t="t" r="r" b="b"/>
            <a:pathLst>
              <a:path w="2926276" h="2250938" extrusionOk="0">
                <a:moveTo>
                  <a:pt x="0" y="0"/>
                </a:moveTo>
                <a:lnTo>
                  <a:pt x="2926276" y="0"/>
                </a:lnTo>
                <a:lnTo>
                  <a:pt x="2926276" y="2250938"/>
                </a:lnTo>
                <a:lnTo>
                  <a:pt x="0" y="225093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1872" name="Google Shape;1872;p77"/>
          <p:cNvPicPr preferRelativeResize="0"/>
          <p:nvPr/>
        </p:nvPicPr>
        <p:blipFill rotWithShape="1">
          <a:blip r:embed="rId4">
            <a:alphaModFix/>
          </a:blip>
          <a:srcRect r="30946" b="5833"/>
          <a:stretch/>
        </p:blipFill>
        <p:spPr>
          <a:xfrm>
            <a:off x="272836" y="1913531"/>
            <a:ext cx="2199412" cy="729281"/>
          </a:xfrm>
          <a:prstGeom prst="rect">
            <a:avLst/>
          </a:prstGeom>
          <a:noFill/>
          <a:ln w="9525" cap="flat" cmpd="sng">
            <a:solidFill>
              <a:srgbClr val="00843B"/>
            </a:solidFill>
            <a:prstDash val="solid"/>
            <a:round/>
            <a:headEnd type="none" w="sm" len="sm"/>
            <a:tailEnd type="none" w="sm" len="sm"/>
          </a:ln>
        </p:spPr>
      </p:pic>
      <p:pic>
        <p:nvPicPr>
          <p:cNvPr id="1873" name="Google Shape;1873;p77" descr="C:\Users\Abhimanyu\Desktop\IAPL Client Logo\Okay - 21. SP Singla.png"/>
          <p:cNvPicPr preferRelativeResize="0"/>
          <p:nvPr/>
        </p:nvPicPr>
        <p:blipFill rotWithShape="1">
          <a:blip r:embed="rId5">
            <a:alphaModFix/>
          </a:blip>
          <a:srcRect t="1" r="62753" b="17532"/>
          <a:stretch/>
        </p:blipFill>
        <p:spPr>
          <a:xfrm>
            <a:off x="5040865" y="1807938"/>
            <a:ext cx="2145420" cy="898920"/>
          </a:xfrm>
          <a:prstGeom prst="rect">
            <a:avLst/>
          </a:prstGeom>
          <a:noFill/>
          <a:ln w="9525" cap="flat" cmpd="sng">
            <a:solidFill>
              <a:srgbClr val="00843B"/>
            </a:solidFill>
            <a:prstDash val="solid"/>
            <a:round/>
            <a:headEnd type="none" w="sm" len="sm"/>
            <a:tailEnd type="none" w="sm" len="sm"/>
          </a:ln>
        </p:spPr>
      </p:pic>
      <p:pic>
        <p:nvPicPr>
          <p:cNvPr id="1874" name="Google Shape;1874;p77"/>
          <p:cNvPicPr preferRelativeResize="0">
            <a:picLocks noChangeAspect="1"/>
          </p:cNvPicPr>
          <p:nvPr/>
        </p:nvPicPr>
        <p:blipFill rotWithShape="1">
          <a:blip r:embed="rId6">
            <a:alphaModFix/>
          </a:blip>
          <a:srcRect t="21496" b="26030"/>
          <a:stretch/>
        </p:blipFill>
        <p:spPr>
          <a:xfrm>
            <a:off x="5328951" y="4595002"/>
            <a:ext cx="1569248" cy="823449"/>
          </a:xfrm>
          <a:prstGeom prst="rect">
            <a:avLst/>
          </a:prstGeom>
          <a:solidFill>
            <a:srgbClr val="ECECEC"/>
          </a:solidFill>
          <a:ln w="190500" cap="rnd" cmpd="sng">
            <a:solidFill>
              <a:schemeClr val="lt1"/>
            </a:solidFill>
            <a:prstDash val="solid"/>
            <a:round/>
            <a:headEnd type="none" w="sm" len="sm"/>
            <a:tailEnd type="none" w="sm" len="sm"/>
          </a:ln>
          <a:effectLst>
            <a:outerShdw blurRad="50000" algn="tl" rotWithShape="0">
              <a:srgbClr val="000000">
                <a:alpha val="40784"/>
              </a:srgbClr>
            </a:outerShdw>
          </a:effectLst>
        </p:spPr>
      </p:pic>
      <p:pic>
        <p:nvPicPr>
          <p:cNvPr id="1875" name="Google Shape;1875;p77"/>
          <p:cNvPicPr preferRelativeResize="0"/>
          <p:nvPr/>
        </p:nvPicPr>
        <p:blipFill rotWithShape="1">
          <a:blip r:embed="rId7">
            <a:alphaModFix/>
          </a:blip>
          <a:srcRect/>
          <a:stretch/>
        </p:blipFill>
        <p:spPr>
          <a:xfrm>
            <a:off x="2635138" y="1584643"/>
            <a:ext cx="2223504" cy="1174009"/>
          </a:xfrm>
          <a:prstGeom prst="rect">
            <a:avLst/>
          </a:prstGeom>
          <a:noFill/>
          <a:ln>
            <a:noFill/>
          </a:ln>
        </p:spPr>
      </p:pic>
      <p:pic>
        <p:nvPicPr>
          <p:cNvPr id="1876" name="Google Shape;1876;p77"/>
          <p:cNvPicPr preferRelativeResize="0"/>
          <p:nvPr/>
        </p:nvPicPr>
        <p:blipFill rotWithShape="1">
          <a:blip r:embed="rId8">
            <a:alphaModFix/>
          </a:blip>
          <a:srcRect/>
          <a:stretch/>
        </p:blipFill>
        <p:spPr>
          <a:xfrm>
            <a:off x="7550731" y="1913531"/>
            <a:ext cx="1966527" cy="687734"/>
          </a:xfrm>
          <a:prstGeom prst="rect">
            <a:avLst/>
          </a:prstGeom>
          <a:noFill/>
          <a:ln>
            <a:noFill/>
          </a:ln>
        </p:spPr>
      </p:pic>
      <p:pic>
        <p:nvPicPr>
          <p:cNvPr id="1877" name="Google Shape;1877;p77"/>
          <p:cNvPicPr preferRelativeResize="0"/>
          <p:nvPr/>
        </p:nvPicPr>
        <p:blipFill rotWithShape="1">
          <a:blip r:embed="rId9">
            <a:alphaModFix/>
          </a:blip>
          <a:srcRect/>
          <a:stretch/>
        </p:blipFill>
        <p:spPr>
          <a:xfrm>
            <a:off x="273032" y="4467775"/>
            <a:ext cx="2191741" cy="1077905"/>
          </a:xfrm>
          <a:prstGeom prst="rect">
            <a:avLst/>
          </a:prstGeom>
          <a:noFill/>
          <a:ln>
            <a:noFill/>
          </a:ln>
        </p:spPr>
      </p:pic>
      <p:pic>
        <p:nvPicPr>
          <p:cNvPr id="1879" name="Google Shape;1879;p77"/>
          <p:cNvPicPr preferRelativeResize="0"/>
          <p:nvPr/>
        </p:nvPicPr>
        <p:blipFill rotWithShape="1">
          <a:blip r:embed="rId10">
            <a:alphaModFix/>
          </a:blip>
          <a:srcRect/>
          <a:stretch/>
        </p:blipFill>
        <p:spPr>
          <a:xfrm>
            <a:off x="9757521" y="4718071"/>
            <a:ext cx="2199272" cy="577308"/>
          </a:xfrm>
          <a:prstGeom prst="rect">
            <a:avLst/>
          </a:prstGeom>
          <a:noFill/>
          <a:ln>
            <a:noFill/>
          </a:ln>
        </p:spPr>
      </p:pic>
      <p:pic>
        <p:nvPicPr>
          <p:cNvPr id="1881" name="Google Shape;1881;p77" descr="A picture containing clipart&#10;&#10;Description automatically generated"/>
          <p:cNvPicPr preferRelativeResize="0"/>
          <p:nvPr/>
        </p:nvPicPr>
        <p:blipFill rotWithShape="1">
          <a:blip r:embed="rId11">
            <a:alphaModFix/>
          </a:blip>
          <a:srcRect/>
          <a:stretch/>
        </p:blipFill>
        <p:spPr>
          <a:xfrm>
            <a:off x="10001339" y="1406391"/>
            <a:ext cx="1711636" cy="1530515"/>
          </a:xfrm>
          <a:prstGeom prst="rect">
            <a:avLst/>
          </a:prstGeom>
          <a:noFill/>
          <a:ln>
            <a:noFill/>
          </a:ln>
        </p:spPr>
      </p:pic>
      <p:sp>
        <p:nvSpPr>
          <p:cNvPr id="2" name="Google Shape;1788;p71">
            <a:extLst>
              <a:ext uri="{FF2B5EF4-FFF2-40B4-BE49-F238E27FC236}">
                <a16:creationId xmlns:a16="http://schemas.microsoft.com/office/drawing/2014/main" id="{424D9ADF-9098-5397-159C-1D1AF01CB223}"/>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26</a:t>
            </a:fld>
            <a:endParaRPr sz="1200" dirty="0"/>
          </a:p>
        </p:txBody>
      </p:sp>
      <p:pic>
        <p:nvPicPr>
          <p:cNvPr id="4" name="Picture 3">
            <a:extLst>
              <a:ext uri="{FF2B5EF4-FFF2-40B4-BE49-F238E27FC236}">
                <a16:creationId xmlns:a16="http://schemas.microsoft.com/office/drawing/2014/main" id="{38657F6C-C38F-CBF8-AEAB-4725B643BD7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509817" y="3982549"/>
            <a:ext cx="2048353" cy="2048353"/>
          </a:xfrm>
          <a:prstGeom prst="rect">
            <a:avLst/>
          </a:prstGeom>
        </p:spPr>
      </p:pic>
      <p:sp>
        <p:nvSpPr>
          <p:cNvPr id="3" name="Google Shape;1852;p76">
            <a:extLst>
              <a:ext uri="{FF2B5EF4-FFF2-40B4-BE49-F238E27FC236}">
                <a16:creationId xmlns:a16="http://schemas.microsoft.com/office/drawing/2014/main" id="{415BFCE3-96B9-5ABC-F7B4-C4E1468A6C26}"/>
              </a:ext>
            </a:extLst>
          </p:cNvPr>
          <p:cNvSpPr txBox="1"/>
          <p:nvPr/>
        </p:nvSpPr>
        <p:spPr>
          <a:xfrm>
            <a:off x="4806164" y="6588125"/>
            <a:ext cx="2579673" cy="17953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200" dirty="0">
                <a:solidFill>
                  <a:srgbClr val="F2F2F2"/>
                </a:solidFill>
                <a:latin typeface="Calibri"/>
                <a:ea typeface="Calibri"/>
                <a:cs typeface="Calibri"/>
                <a:sym typeface="Calibri"/>
              </a:rPr>
              <a:t>Empowering Decision with Knowledge ®</a:t>
            </a:r>
            <a:endParaRPr dirty="0"/>
          </a:p>
        </p:txBody>
      </p:sp>
      <p:sp>
        <p:nvSpPr>
          <p:cNvPr id="5" name="Google Shape;1850;p76">
            <a:extLst>
              <a:ext uri="{FF2B5EF4-FFF2-40B4-BE49-F238E27FC236}">
                <a16:creationId xmlns:a16="http://schemas.microsoft.com/office/drawing/2014/main" id="{4DB32EB1-126D-96EE-19F7-4B3611B042D4}"/>
              </a:ext>
            </a:extLst>
          </p:cNvPr>
          <p:cNvSpPr txBox="1"/>
          <p:nvPr/>
        </p:nvSpPr>
        <p:spPr>
          <a:xfrm>
            <a:off x="259863" y="150245"/>
            <a:ext cx="10958900" cy="465384"/>
          </a:xfrm>
          <a:prstGeom prst="rect">
            <a:avLst/>
          </a:prstGeom>
          <a:noFill/>
          <a:ln>
            <a:noFill/>
          </a:ln>
        </p:spPr>
        <p:txBody>
          <a:bodyPr spcFirstLastPara="1" wrap="square" lIns="0" tIns="0" rIns="0" bIns="0" anchor="t" anchorCtr="0">
            <a:spAutoFit/>
          </a:bodyPr>
          <a:lstStyle/>
          <a:p>
            <a:pPr>
              <a:lnSpc>
                <a:spcPct val="108000"/>
              </a:lnSpc>
            </a:pPr>
            <a:r>
              <a:rPr lang="en-US" sz="2800" dirty="0">
                <a:solidFill>
                  <a:srgbClr val="C00000"/>
                </a:solidFill>
                <a:latin typeface="Bahnschrift Light Condensed" panose="020B0502040204020203" pitchFamily="34" charset="0"/>
                <a:cs typeface="Arial"/>
                <a:sym typeface="Calibri"/>
              </a:rPr>
              <a:t>P</a:t>
            </a:r>
            <a:r>
              <a:rPr lang="en-US" sz="2800" dirty="0">
                <a:solidFill>
                  <a:srgbClr val="00843B"/>
                </a:solidFill>
                <a:latin typeface="Bahnschrift Light Condensed" panose="020B0502040204020203" pitchFamily="34" charset="0"/>
                <a:cs typeface="Arial"/>
                <a:sym typeface="Calibri"/>
              </a:rPr>
              <a:t>rivate Sector </a:t>
            </a:r>
            <a:r>
              <a:rPr lang="en-US" sz="2800" dirty="0">
                <a:solidFill>
                  <a:srgbClr val="C00000"/>
                </a:solidFill>
                <a:latin typeface="Bahnschrift Light Condensed" panose="020B0502040204020203" pitchFamily="34" charset="0"/>
                <a:cs typeface="Arial"/>
                <a:sym typeface="Calibri"/>
              </a:rPr>
              <a:t>Clienteles </a:t>
            </a:r>
            <a:endParaRPr sz="2800" dirty="0">
              <a:solidFill>
                <a:srgbClr val="C00000"/>
              </a:solidFill>
              <a:latin typeface="Bahnschrift Light Condensed" panose="020B0502040204020203" pitchFamily="34" charset="0"/>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5"/>
        <p:cNvGrpSpPr/>
        <p:nvPr/>
      </p:nvGrpSpPr>
      <p:grpSpPr>
        <a:xfrm>
          <a:off x="0" y="0"/>
          <a:ext cx="0" cy="0"/>
          <a:chOff x="0" y="0"/>
          <a:chExt cx="0" cy="0"/>
        </a:xfrm>
      </p:grpSpPr>
      <p:graphicFrame>
        <p:nvGraphicFramePr>
          <p:cNvPr id="1888" name="Google Shape;1888;p78"/>
          <p:cNvGraphicFramePr/>
          <p:nvPr/>
        </p:nvGraphicFramePr>
        <p:xfrm>
          <a:off x="180950" y="719666"/>
          <a:ext cx="11865250" cy="5542000"/>
        </p:xfrm>
        <a:graphic>
          <a:graphicData uri="http://schemas.openxmlformats.org/drawingml/2006/table">
            <a:tbl>
              <a:tblPr firstRow="1" bandRow="1">
                <a:noFill/>
              </a:tblPr>
              <a:tblGrid>
                <a:gridCol w="2373050">
                  <a:extLst>
                    <a:ext uri="{9D8B030D-6E8A-4147-A177-3AD203B41FA5}">
                      <a16:colId xmlns:a16="http://schemas.microsoft.com/office/drawing/2014/main" val="20000"/>
                    </a:ext>
                  </a:extLst>
                </a:gridCol>
                <a:gridCol w="2373050">
                  <a:extLst>
                    <a:ext uri="{9D8B030D-6E8A-4147-A177-3AD203B41FA5}">
                      <a16:colId xmlns:a16="http://schemas.microsoft.com/office/drawing/2014/main" val="20001"/>
                    </a:ext>
                  </a:extLst>
                </a:gridCol>
                <a:gridCol w="2373050">
                  <a:extLst>
                    <a:ext uri="{9D8B030D-6E8A-4147-A177-3AD203B41FA5}">
                      <a16:colId xmlns:a16="http://schemas.microsoft.com/office/drawing/2014/main" val="20002"/>
                    </a:ext>
                  </a:extLst>
                </a:gridCol>
                <a:gridCol w="2373050">
                  <a:extLst>
                    <a:ext uri="{9D8B030D-6E8A-4147-A177-3AD203B41FA5}">
                      <a16:colId xmlns:a16="http://schemas.microsoft.com/office/drawing/2014/main" val="20003"/>
                    </a:ext>
                  </a:extLst>
                </a:gridCol>
                <a:gridCol w="2373050">
                  <a:extLst>
                    <a:ext uri="{9D8B030D-6E8A-4147-A177-3AD203B41FA5}">
                      <a16:colId xmlns:a16="http://schemas.microsoft.com/office/drawing/2014/main" val="20004"/>
                    </a:ext>
                  </a:extLst>
                </a:gridCol>
              </a:tblGrid>
              <a:tr h="2771000">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771000">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pic>
        <p:nvPicPr>
          <p:cNvPr id="1890" name="Google Shape;1890;p78" descr="http://images.jdmagicbox.com/pune/f1/020pxx20.xx20.090811162321.w9f1/logo/5fcc3d17de08e1d8b6572ac307447707.jpg"/>
          <p:cNvPicPr preferRelativeResize="0"/>
          <p:nvPr/>
        </p:nvPicPr>
        <p:blipFill rotWithShape="1">
          <a:blip r:embed="rId3">
            <a:alphaModFix/>
          </a:blip>
          <a:srcRect/>
          <a:stretch/>
        </p:blipFill>
        <p:spPr>
          <a:xfrm>
            <a:off x="532284" y="4262786"/>
            <a:ext cx="1769707" cy="1188055"/>
          </a:xfrm>
          <a:prstGeom prst="rect">
            <a:avLst/>
          </a:prstGeom>
          <a:noFill/>
          <a:ln>
            <a:noFill/>
          </a:ln>
        </p:spPr>
      </p:pic>
      <p:pic>
        <p:nvPicPr>
          <p:cNvPr id="1891" name="Google Shape;1891;p78" descr="A close up of a sign&#10;&#10;Description automatically generated"/>
          <p:cNvPicPr preferRelativeResize="0"/>
          <p:nvPr/>
        </p:nvPicPr>
        <p:blipFill rotWithShape="1">
          <a:blip r:embed="rId4">
            <a:alphaModFix/>
          </a:blip>
          <a:srcRect/>
          <a:stretch/>
        </p:blipFill>
        <p:spPr>
          <a:xfrm>
            <a:off x="2829518" y="4442018"/>
            <a:ext cx="1911874" cy="829592"/>
          </a:xfrm>
          <a:prstGeom prst="rect">
            <a:avLst/>
          </a:prstGeom>
          <a:noFill/>
          <a:ln>
            <a:noFill/>
          </a:ln>
        </p:spPr>
      </p:pic>
      <p:pic>
        <p:nvPicPr>
          <p:cNvPr id="1892" name="Google Shape;1892;p78" descr="A close up of a sign&#10;&#10;Description automatically generated"/>
          <p:cNvPicPr preferRelativeResize="0"/>
          <p:nvPr/>
        </p:nvPicPr>
        <p:blipFill rotWithShape="1">
          <a:blip r:embed="rId5">
            <a:alphaModFix/>
          </a:blip>
          <a:srcRect/>
          <a:stretch/>
        </p:blipFill>
        <p:spPr>
          <a:xfrm>
            <a:off x="5203471" y="4262786"/>
            <a:ext cx="1911874" cy="1284615"/>
          </a:xfrm>
          <a:prstGeom prst="rect">
            <a:avLst/>
          </a:prstGeom>
          <a:noFill/>
          <a:ln>
            <a:noFill/>
          </a:ln>
        </p:spPr>
      </p:pic>
      <p:pic>
        <p:nvPicPr>
          <p:cNvPr id="1893" name="Google Shape;1893;p78" descr="C:\Users\Abhimanyu\Desktop\IAPL Client Logo\Okay - 22. ARCIL.jpg"/>
          <p:cNvPicPr preferRelativeResize="0"/>
          <p:nvPr/>
        </p:nvPicPr>
        <p:blipFill rotWithShape="1">
          <a:blip r:embed="rId6">
            <a:alphaModFix/>
          </a:blip>
          <a:srcRect/>
          <a:stretch/>
        </p:blipFill>
        <p:spPr>
          <a:xfrm>
            <a:off x="7642872" y="4310040"/>
            <a:ext cx="1719610" cy="1225223"/>
          </a:xfrm>
          <a:prstGeom prst="rect">
            <a:avLst/>
          </a:prstGeom>
          <a:noFill/>
          <a:ln>
            <a:noFill/>
          </a:ln>
        </p:spPr>
      </p:pic>
      <p:pic>
        <p:nvPicPr>
          <p:cNvPr id="1894" name="Google Shape;1894;p78" descr="A screenshot of a cell phone&#10;&#10;Description automatically generated"/>
          <p:cNvPicPr preferRelativeResize="0">
            <a:picLocks noChangeAspect="1"/>
          </p:cNvPicPr>
          <p:nvPr/>
        </p:nvPicPr>
        <p:blipFill rotWithShape="1">
          <a:blip r:embed="rId7">
            <a:alphaModFix/>
          </a:blip>
          <a:srcRect/>
          <a:stretch/>
        </p:blipFill>
        <p:spPr>
          <a:xfrm>
            <a:off x="532284" y="1809269"/>
            <a:ext cx="1666447" cy="631785"/>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1895" name="Google Shape;1895;p78"/>
          <p:cNvPicPr preferRelativeResize="0"/>
          <p:nvPr/>
        </p:nvPicPr>
        <p:blipFill rotWithShape="1">
          <a:blip r:embed="rId8">
            <a:alphaModFix/>
          </a:blip>
          <a:srcRect/>
          <a:stretch/>
        </p:blipFill>
        <p:spPr>
          <a:xfrm>
            <a:off x="2694439" y="1583436"/>
            <a:ext cx="2082537" cy="1066844"/>
          </a:xfrm>
          <a:prstGeom prst="rect">
            <a:avLst/>
          </a:prstGeom>
          <a:noFill/>
          <a:ln>
            <a:noFill/>
          </a:ln>
        </p:spPr>
      </p:pic>
      <p:pic>
        <p:nvPicPr>
          <p:cNvPr id="1896" name="Google Shape;1896;p78" descr="Contact Us | KMV Projects"/>
          <p:cNvPicPr preferRelativeResize="0"/>
          <p:nvPr/>
        </p:nvPicPr>
        <p:blipFill rotWithShape="1">
          <a:blip r:embed="rId9">
            <a:alphaModFix/>
          </a:blip>
          <a:srcRect/>
          <a:stretch/>
        </p:blipFill>
        <p:spPr>
          <a:xfrm>
            <a:off x="5271748" y="1206659"/>
            <a:ext cx="1686212" cy="1686212"/>
          </a:xfrm>
          <a:prstGeom prst="rect">
            <a:avLst/>
          </a:prstGeom>
          <a:noFill/>
          <a:ln>
            <a:noFill/>
          </a:ln>
        </p:spPr>
      </p:pic>
      <p:pic>
        <p:nvPicPr>
          <p:cNvPr id="1897" name="Google Shape;1897;p78"/>
          <p:cNvPicPr preferRelativeResize="0"/>
          <p:nvPr/>
        </p:nvPicPr>
        <p:blipFill rotWithShape="1">
          <a:blip r:embed="rId10">
            <a:alphaModFix/>
          </a:blip>
          <a:srcRect/>
          <a:stretch/>
        </p:blipFill>
        <p:spPr>
          <a:xfrm>
            <a:off x="7926194" y="1712633"/>
            <a:ext cx="1436288" cy="881084"/>
          </a:xfrm>
          <a:prstGeom prst="rect">
            <a:avLst/>
          </a:prstGeom>
          <a:noFill/>
          <a:ln>
            <a:noFill/>
          </a:ln>
        </p:spPr>
      </p:pic>
      <p:pic>
        <p:nvPicPr>
          <p:cNvPr id="1898" name="Google Shape;1898;p78"/>
          <p:cNvPicPr preferRelativeResize="0"/>
          <p:nvPr/>
        </p:nvPicPr>
        <p:blipFill rotWithShape="1">
          <a:blip r:embed="rId11">
            <a:alphaModFix/>
          </a:blip>
          <a:srcRect/>
          <a:stretch/>
        </p:blipFill>
        <p:spPr>
          <a:xfrm>
            <a:off x="9709145" y="1724426"/>
            <a:ext cx="2289412" cy="803302"/>
          </a:xfrm>
          <a:prstGeom prst="rect">
            <a:avLst/>
          </a:prstGeom>
          <a:noFill/>
          <a:ln>
            <a:noFill/>
          </a:ln>
        </p:spPr>
      </p:pic>
      <p:sp>
        <p:nvSpPr>
          <p:cNvPr id="2" name="Google Shape;1788;p71">
            <a:extLst>
              <a:ext uri="{FF2B5EF4-FFF2-40B4-BE49-F238E27FC236}">
                <a16:creationId xmlns:a16="http://schemas.microsoft.com/office/drawing/2014/main" id="{83AD9310-428B-BA37-3147-BC6CA074A68F}"/>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27</a:t>
            </a:fld>
            <a:endParaRPr sz="1200" dirty="0"/>
          </a:p>
        </p:txBody>
      </p:sp>
      <p:pic>
        <p:nvPicPr>
          <p:cNvPr id="4" name="Picture 3">
            <a:extLst>
              <a:ext uri="{FF2B5EF4-FFF2-40B4-BE49-F238E27FC236}">
                <a16:creationId xmlns:a16="http://schemas.microsoft.com/office/drawing/2014/main" id="{F8E401E4-96DB-68B2-7DC5-9F48F0829A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6080" r="17678" b="36047"/>
          <a:stretch/>
        </p:blipFill>
        <p:spPr>
          <a:xfrm>
            <a:off x="9833447" y="4202928"/>
            <a:ext cx="2089694" cy="1115516"/>
          </a:xfrm>
          <a:prstGeom prst="rect">
            <a:avLst/>
          </a:prstGeom>
        </p:spPr>
      </p:pic>
      <p:sp>
        <p:nvSpPr>
          <p:cNvPr id="3" name="Google Shape;1852;p76">
            <a:extLst>
              <a:ext uri="{FF2B5EF4-FFF2-40B4-BE49-F238E27FC236}">
                <a16:creationId xmlns:a16="http://schemas.microsoft.com/office/drawing/2014/main" id="{F4D937FE-0BE6-06F7-7663-B6608163E175}"/>
              </a:ext>
            </a:extLst>
          </p:cNvPr>
          <p:cNvSpPr txBox="1"/>
          <p:nvPr/>
        </p:nvSpPr>
        <p:spPr>
          <a:xfrm>
            <a:off x="4806164" y="6588125"/>
            <a:ext cx="2579673" cy="17953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200" dirty="0">
                <a:solidFill>
                  <a:srgbClr val="F2F2F2"/>
                </a:solidFill>
                <a:latin typeface="Calibri"/>
                <a:ea typeface="Calibri"/>
                <a:cs typeface="Calibri"/>
                <a:sym typeface="Calibri"/>
              </a:rPr>
              <a:t>Empowering Decision with Knowledge ®</a:t>
            </a:r>
            <a:endParaRPr dirty="0"/>
          </a:p>
        </p:txBody>
      </p:sp>
      <p:sp>
        <p:nvSpPr>
          <p:cNvPr id="5" name="Google Shape;1850;p76">
            <a:extLst>
              <a:ext uri="{FF2B5EF4-FFF2-40B4-BE49-F238E27FC236}">
                <a16:creationId xmlns:a16="http://schemas.microsoft.com/office/drawing/2014/main" id="{72F8FF28-7235-BAF8-0633-B3188846E183}"/>
              </a:ext>
            </a:extLst>
          </p:cNvPr>
          <p:cNvSpPr txBox="1"/>
          <p:nvPr/>
        </p:nvSpPr>
        <p:spPr>
          <a:xfrm>
            <a:off x="259863" y="150245"/>
            <a:ext cx="10958900" cy="465384"/>
          </a:xfrm>
          <a:prstGeom prst="rect">
            <a:avLst/>
          </a:prstGeom>
          <a:noFill/>
          <a:ln>
            <a:noFill/>
          </a:ln>
        </p:spPr>
        <p:txBody>
          <a:bodyPr spcFirstLastPara="1" wrap="square" lIns="0" tIns="0" rIns="0" bIns="0" anchor="t" anchorCtr="0">
            <a:spAutoFit/>
          </a:bodyPr>
          <a:lstStyle/>
          <a:p>
            <a:pPr marR="0" lvl="0" indent="0">
              <a:lnSpc>
                <a:spcPct val="108000"/>
              </a:lnSpc>
              <a:spcBef>
                <a:spcPts val="0"/>
              </a:spcBef>
              <a:spcAft>
                <a:spcPts val="0"/>
              </a:spcAft>
              <a:buNone/>
            </a:pPr>
            <a:r>
              <a:rPr lang="en-US" sz="2800" dirty="0">
                <a:solidFill>
                  <a:srgbClr val="C00000"/>
                </a:solidFill>
                <a:latin typeface="Bahnschrift Light Condensed" panose="020B0502040204020203" pitchFamily="34" charset="0"/>
                <a:cs typeface="Arial"/>
                <a:sym typeface="Calibri"/>
              </a:rPr>
              <a:t>P</a:t>
            </a:r>
            <a:r>
              <a:rPr lang="en-US" sz="2800" dirty="0">
                <a:solidFill>
                  <a:srgbClr val="00843B"/>
                </a:solidFill>
                <a:latin typeface="Bahnschrift Light Condensed" panose="020B0502040204020203" pitchFamily="34" charset="0"/>
                <a:cs typeface="Arial"/>
                <a:sym typeface="Calibri"/>
              </a:rPr>
              <a:t>rivate Sector </a:t>
            </a:r>
            <a:r>
              <a:rPr lang="en-US" sz="2800" dirty="0">
                <a:solidFill>
                  <a:srgbClr val="C00000"/>
                </a:solidFill>
                <a:latin typeface="Bahnschrift Light Condensed" panose="020B0502040204020203" pitchFamily="34" charset="0"/>
                <a:cs typeface="Arial"/>
                <a:sym typeface="Calibri"/>
              </a:rPr>
              <a:t>Clienteles</a:t>
            </a:r>
            <a:r>
              <a:rPr lang="en-US" sz="2800" dirty="0">
                <a:solidFill>
                  <a:srgbClr val="00843B"/>
                </a:solidFill>
                <a:latin typeface="Bahnschrift Light Condensed" panose="020B0502040204020203" pitchFamily="34" charset="0"/>
                <a:cs typeface="Arial"/>
                <a:sym typeface="Calibri"/>
              </a:rPr>
              <a:t> </a:t>
            </a:r>
            <a:endParaRPr sz="2800" dirty="0">
              <a:solidFill>
                <a:srgbClr val="00843B"/>
              </a:solidFill>
              <a:latin typeface="Bahnschrift Light Condensed" panose="020B0502040204020203" pitchFamily="34" charset="0"/>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5"/>
        <p:cNvGrpSpPr/>
        <p:nvPr/>
      </p:nvGrpSpPr>
      <p:grpSpPr>
        <a:xfrm>
          <a:off x="0" y="0"/>
          <a:ext cx="0" cy="0"/>
          <a:chOff x="0" y="0"/>
          <a:chExt cx="0" cy="0"/>
        </a:xfrm>
      </p:grpSpPr>
      <p:graphicFrame>
        <p:nvGraphicFramePr>
          <p:cNvPr id="1888" name="Google Shape;1888;p78"/>
          <p:cNvGraphicFramePr/>
          <p:nvPr>
            <p:extLst>
              <p:ext uri="{D42A27DB-BD31-4B8C-83A1-F6EECF244321}">
                <p14:modId xmlns:p14="http://schemas.microsoft.com/office/powerpoint/2010/main" val="4074721848"/>
              </p:ext>
            </p:extLst>
          </p:nvPr>
        </p:nvGraphicFramePr>
        <p:xfrm>
          <a:off x="180950" y="719666"/>
          <a:ext cx="11865250" cy="5542000"/>
        </p:xfrm>
        <a:graphic>
          <a:graphicData uri="http://schemas.openxmlformats.org/drawingml/2006/table">
            <a:tbl>
              <a:tblPr firstRow="1" bandRow="1">
                <a:noFill/>
              </a:tblPr>
              <a:tblGrid>
                <a:gridCol w="2373050">
                  <a:extLst>
                    <a:ext uri="{9D8B030D-6E8A-4147-A177-3AD203B41FA5}">
                      <a16:colId xmlns:a16="http://schemas.microsoft.com/office/drawing/2014/main" val="20000"/>
                    </a:ext>
                  </a:extLst>
                </a:gridCol>
                <a:gridCol w="2373050">
                  <a:extLst>
                    <a:ext uri="{9D8B030D-6E8A-4147-A177-3AD203B41FA5}">
                      <a16:colId xmlns:a16="http://schemas.microsoft.com/office/drawing/2014/main" val="20001"/>
                    </a:ext>
                  </a:extLst>
                </a:gridCol>
                <a:gridCol w="2373050">
                  <a:extLst>
                    <a:ext uri="{9D8B030D-6E8A-4147-A177-3AD203B41FA5}">
                      <a16:colId xmlns:a16="http://schemas.microsoft.com/office/drawing/2014/main" val="20002"/>
                    </a:ext>
                  </a:extLst>
                </a:gridCol>
                <a:gridCol w="2373050">
                  <a:extLst>
                    <a:ext uri="{9D8B030D-6E8A-4147-A177-3AD203B41FA5}">
                      <a16:colId xmlns:a16="http://schemas.microsoft.com/office/drawing/2014/main" val="20003"/>
                    </a:ext>
                  </a:extLst>
                </a:gridCol>
                <a:gridCol w="2373050">
                  <a:extLst>
                    <a:ext uri="{9D8B030D-6E8A-4147-A177-3AD203B41FA5}">
                      <a16:colId xmlns:a16="http://schemas.microsoft.com/office/drawing/2014/main" val="20004"/>
                    </a:ext>
                  </a:extLst>
                </a:gridCol>
              </a:tblGrid>
              <a:tr h="2771000">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771000">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2" name="Google Shape;1788;p71">
            <a:extLst>
              <a:ext uri="{FF2B5EF4-FFF2-40B4-BE49-F238E27FC236}">
                <a16:creationId xmlns:a16="http://schemas.microsoft.com/office/drawing/2014/main" id="{83AD9310-428B-BA37-3147-BC6CA074A68F}"/>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28</a:t>
            </a:fld>
            <a:endParaRPr sz="1200" dirty="0"/>
          </a:p>
        </p:txBody>
      </p:sp>
      <p:sp>
        <p:nvSpPr>
          <p:cNvPr id="3" name="Google Shape;1852;p76">
            <a:extLst>
              <a:ext uri="{FF2B5EF4-FFF2-40B4-BE49-F238E27FC236}">
                <a16:creationId xmlns:a16="http://schemas.microsoft.com/office/drawing/2014/main" id="{F4D937FE-0BE6-06F7-7663-B6608163E175}"/>
              </a:ext>
            </a:extLst>
          </p:cNvPr>
          <p:cNvSpPr txBox="1"/>
          <p:nvPr/>
        </p:nvSpPr>
        <p:spPr>
          <a:xfrm>
            <a:off x="4806164" y="6588125"/>
            <a:ext cx="2579673" cy="17953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200" dirty="0">
                <a:solidFill>
                  <a:srgbClr val="F2F2F2"/>
                </a:solidFill>
                <a:latin typeface="Calibri"/>
                <a:ea typeface="Calibri"/>
                <a:cs typeface="Calibri"/>
                <a:sym typeface="Calibri"/>
              </a:rPr>
              <a:t>Empowering Decision with Knowledge ®</a:t>
            </a:r>
            <a:endParaRPr dirty="0"/>
          </a:p>
        </p:txBody>
      </p:sp>
      <p:sp>
        <p:nvSpPr>
          <p:cNvPr id="5" name="Google Shape;1850;p76">
            <a:extLst>
              <a:ext uri="{FF2B5EF4-FFF2-40B4-BE49-F238E27FC236}">
                <a16:creationId xmlns:a16="http://schemas.microsoft.com/office/drawing/2014/main" id="{72F8FF28-7235-BAF8-0633-B3188846E183}"/>
              </a:ext>
            </a:extLst>
          </p:cNvPr>
          <p:cNvSpPr txBox="1"/>
          <p:nvPr/>
        </p:nvSpPr>
        <p:spPr>
          <a:xfrm>
            <a:off x="259863" y="150245"/>
            <a:ext cx="10958900" cy="465384"/>
          </a:xfrm>
          <a:prstGeom prst="rect">
            <a:avLst/>
          </a:prstGeom>
          <a:noFill/>
          <a:ln>
            <a:noFill/>
          </a:ln>
        </p:spPr>
        <p:txBody>
          <a:bodyPr spcFirstLastPara="1" wrap="square" lIns="0" tIns="0" rIns="0" bIns="0" anchor="t" anchorCtr="0">
            <a:spAutoFit/>
          </a:bodyPr>
          <a:lstStyle/>
          <a:p>
            <a:pPr marR="0" lvl="0" indent="0">
              <a:lnSpc>
                <a:spcPct val="108000"/>
              </a:lnSpc>
              <a:spcBef>
                <a:spcPts val="0"/>
              </a:spcBef>
              <a:spcAft>
                <a:spcPts val="0"/>
              </a:spcAft>
              <a:buNone/>
            </a:pPr>
            <a:r>
              <a:rPr lang="en-US" sz="2800" dirty="0">
                <a:solidFill>
                  <a:srgbClr val="C00000"/>
                </a:solidFill>
                <a:latin typeface="Bahnschrift Light Condensed" panose="020B0502040204020203" pitchFamily="34" charset="0"/>
                <a:cs typeface="Arial"/>
                <a:sym typeface="Calibri"/>
              </a:rPr>
              <a:t>P</a:t>
            </a:r>
            <a:r>
              <a:rPr lang="en-US" sz="2800" dirty="0">
                <a:solidFill>
                  <a:srgbClr val="00843B"/>
                </a:solidFill>
                <a:latin typeface="Bahnschrift Light Condensed" panose="020B0502040204020203" pitchFamily="34" charset="0"/>
                <a:cs typeface="Arial"/>
                <a:sym typeface="Calibri"/>
              </a:rPr>
              <a:t>rivate Sector </a:t>
            </a:r>
            <a:r>
              <a:rPr lang="en-US" sz="2800" dirty="0">
                <a:solidFill>
                  <a:srgbClr val="C00000"/>
                </a:solidFill>
                <a:latin typeface="Bahnschrift Light Condensed" panose="020B0502040204020203" pitchFamily="34" charset="0"/>
                <a:cs typeface="Arial"/>
                <a:sym typeface="Calibri"/>
              </a:rPr>
              <a:t>Clienteles</a:t>
            </a:r>
            <a:r>
              <a:rPr lang="en-US" sz="2800" dirty="0">
                <a:solidFill>
                  <a:srgbClr val="00843B"/>
                </a:solidFill>
                <a:latin typeface="Bahnschrift Light Condensed" panose="020B0502040204020203" pitchFamily="34" charset="0"/>
                <a:cs typeface="Arial"/>
                <a:sym typeface="Calibri"/>
              </a:rPr>
              <a:t> </a:t>
            </a:r>
            <a:endParaRPr sz="2800" dirty="0">
              <a:solidFill>
                <a:srgbClr val="00843B"/>
              </a:solidFill>
              <a:latin typeface="Bahnschrift Light Condensed" panose="020B0502040204020203" pitchFamily="34" charset="0"/>
              <a:cs typeface="Arial"/>
            </a:endParaRPr>
          </a:p>
        </p:txBody>
      </p:sp>
      <p:pic>
        <p:nvPicPr>
          <p:cNvPr id="6" name="Picture 5">
            <a:extLst>
              <a:ext uri="{FF2B5EF4-FFF2-40B4-BE49-F238E27FC236}">
                <a16:creationId xmlns:a16="http://schemas.microsoft.com/office/drawing/2014/main" id="{C94E1183-C71B-BFDF-CB45-D0D6689B3D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5535" y="4282662"/>
            <a:ext cx="2085340" cy="10121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EDAEC67-940F-B4D3-0282-1F2096DEC685}"/>
              </a:ext>
            </a:extLst>
          </p:cNvPr>
          <p:cNvPicPr>
            <a:picLocks noChangeAspect="1"/>
          </p:cNvPicPr>
          <p:nvPr/>
        </p:nvPicPr>
        <p:blipFill rotWithShape="1">
          <a:blip r:embed="rId4"/>
          <a:srcRect l="15387" t="10645" r="13886" b="15141"/>
          <a:stretch/>
        </p:blipFill>
        <p:spPr>
          <a:xfrm>
            <a:off x="2753805" y="1234347"/>
            <a:ext cx="1828800" cy="1724297"/>
          </a:xfrm>
          <a:prstGeom prst="rect">
            <a:avLst/>
          </a:prstGeom>
        </p:spPr>
      </p:pic>
      <p:pic>
        <p:nvPicPr>
          <p:cNvPr id="8" name="Picture 7">
            <a:extLst>
              <a:ext uri="{FF2B5EF4-FFF2-40B4-BE49-F238E27FC236}">
                <a16:creationId xmlns:a16="http://schemas.microsoft.com/office/drawing/2014/main" id="{9526BB19-4464-9170-A7BE-5933EEE8736D}"/>
              </a:ext>
            </a:extLst>
          </p:cNvPr>
          <p:cNvPicPr>
            <a:picLocks noChangeAspect="1"/>
          </p:cNvPicPr>
          <p:nvPr/>
        </p:nvPicPr>
        <p:blipFill>
          <a:blip r:embed="rId5"/>
          <a:stretch>
            <a:fillRect/>
          </a:stretch>
        </p:blipFill>
        <p:spPr>
          <a:xfrm>
            <a:off x="5134206" y="1084940"/>
            <a:ext cx="2023109" cy="2023109"/>
          </a:xfrm>
          <a:prstGeom prst="rect">
            <a:avLst/>
          </a:prstGeom>
        </p:spPr>
      </p:pic>
      <p:pic>
        <p:nvPicPr>
          <p:cNvPr id="9" name="Picture 8">
            <a:extLst>
              <a:ext uri="{FF2B5EF4-FFF2-40B4-BE49-F238E27FC236}">
                <a16:creationId xmlns:a16="http://schemas.microsoft.com/office/drawing/2014/main" id="{0D0A6897-92AB-112C-5F84-C38BF279ECE1}"/>
              </a:ext>
            </a:extLst>
          </p:cNvPr>
          <p:cNvPicPr>
            <a:picLocks noChangeAspect="1"/>
          </p:cNvPicPr>
          <p:nvPr/>
        </p:nvPicPr>
        <p:blipFill rotWithShape="1">
          <a:blip r:embed="rId6"/>
          <a:srcRect l="15409" r="11469"/>
          <a:stretch/>
        </p:blipFill>
        <p:spPr>
          <a:xfrm>
            <a:off x="7727068" y="1234347"/>
            <a:ext cx="1535594" cy="1908810"/>
          </a:xfrm>
          <a:prstGeom prst="rect">
            <a:avLst/>
          </a:prstGeom>
        </p:spPr>
      </p:pic>
      <p:pic>
        <p:nvPicPr>
          <p:cNvPr id="10" name="Picture 9">
            <a:extLst>
              <a:ext uri="{FF2B5EF4-FFF2-40B4-BE49-F238E27FC236}">
                <a16:creationId xmlns:a16="http://schemas.microsoft.com/office/drawing/2014/main" id="{25E451D4-BDAA-9344-70DE-6FBA76D92BB0}"/>
              </a:ext>
            </a:extLst>
          </p:cNvPr>
          <p:cNvPicPr>
            <a:picLocks noChangeAspect="1"/>
          </p:cNvPicPr>
          <p:nvPr/>
        </p:nvPicPr>
        <p:blipFill rotWithShape="1">
          <a:blip r:embed="rId7"/>
          <a:srcRect l="8744" r="8076"/>
          <a:stretch/>
        </p:blipFill>
        <p:spPr>
          <a:xfrm>
            <a:off x="259863" y="1234347"/>
            <a:ext cx="2217395" cy="1724297"/>
          </a:xfrm>
          <a:prstGeom prst="rect">
            <a:avLst/>
          </a:prstGeom>
        </p:spPr>
      </p:pic>
      <p:pic>
        <p:nvPicPr>
          <p:cNvPr id="11" name="Picture 4" descr="Shalimar Corp Limited | LinkedIn">
            <a:extLst>
              <a:ext uri="{FF2B5EF4-FFF2-40B4-BE49-F238E27FC236}">
                <a16:creationId xmlns:a16="http://schemas.microsoft.com/office/drawing/2014/main" id="{A5A3C45A-F2C3-0B49-E86A-3E82F7DD3C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730" y="3735927"/>
            <a:ext cx="2105660" cy="21056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F761125E-6652-47B0-E60A-7CEACE159EC6}"/>
              </a:ext>
            </a:extLst>
          </p:cNvPr>
          <p:cNvPicPr>
            <a:picLocks noChangeAspect="1"/>
          </p:cNvPicPr>
          <p:nvPr/>
        </p:nvPicPr>
        <p:blipFill rotWithShape="1">
          <a:blip r:embed="rId9"/>
          <a:srcRect l="537" t="844"/>
          <a:stretch/>
        </p:blipFill>
        <p:spPr>
          <a:xfrm>
            <a:off x="5061041" y="4446064"/>
            <a:ext cx="2096274" cy="1131775"/>
          </a:xfrm>
          <a:prstGeom prst="rect">
            <a:avLst/>
          </a:prstGeom>
        </p:spPr>
      </p:pic>
      <p:pic>
        <p:nvPicPr>
          <p:cNvPr id="13" name="Picture 12" descr="KPC Projects Ltd | Construction Company | Hyderabad">
            <a:extLst>
              <a:ext uri="{FF2B5EF4-FFF2-40B4-BE49-F238E27FC236}">
                <a16:creationId xmlns:a16="http://schemas.microsoft.com/office/drawing/2014/main" id="{2749F78E-61C9-B98E-8494-221FAA89F629}"/>
              </a:ext>
            </a:extLst>
          </p:cNvPr>
          <p:cNvPicPr>
            <a:picLocks noChangeAspect="1"/>
          </p:cNvPicPr>
          <p:nvPr/>
        </p:nvPicPr>
        <p:blipFill rotWithShape="1">
          <a:blip r:embed="rId10">
            <a:extLst>
              <a:ext uri="{28A0092B-C50C-407E-A947-70E740481C1C}">
                <a14:useLocalDpi xmlns:a14="http://schemas.microsoft.com/office/drawing/2010/main" val="0"/>
              </a:ext>
            </a:extLst>
          </a:blip>
          <a:srcRect t="25363" b="22883"/>
          <a:stretch/>
        </p:blipFill>
        <p:spPr bwMode="auto">
          <a:xfrm>
            <a:off x="9814263" y="1542407"/>
            <a:ext cx="2133600" cy="1108174"/>
          </a:xfrm>
          <a:prstGeom prst="rect">
            <a:avLst/>
          </a:prstGeom>
          <a:noFill/>
          <a:ln>
            <a:noFill/>
          </a:ln>
        </p:spPr>
      </p:pic>
      <p:pic>
        <p:nvPicPr>
          <p:cNvPr id="14" name="Picture 13" descr="Sai Sri Constructions">
            <a:extLst>
              <a:ext uri="{FF2B5EF4-FFF2-40B4-BE49-F238E27FC236}">
                <a16:creationId xmlns:a16="http://schemas.microsoft.com/office/drawing/2014/main" id="{0C7089A9-A11A-5A08-EB01-50B607804027}"/>
              </a:ext>
            </a:extLst>
          </p:cNvPr>
          <p:cNvPicPr>
            <a:picLocks noChangeAspect="1"/>
          </p:cNvPicPr>
          <p:nvPr/>
        </p:nvPicPr>
        <p:blipFill rotWithShape="1">
          <a:blip r:embed="rId11">
            <a:extLst>
              <a:ext uri="{28A0092B-C50C-407E-A947-70E740481C1C}">
                <a14:useLocalDpi xmlns:a14="http://schemas.microsoft.com/office/drawing/2010/main" val="0"/>
              </a:ext>
            </a:extLst>
          </a:blip>
          <a:srcRect l="12500" t="10481" r="14535" b="7860"/>
          <a:stretch/>
        </p:blipFill>
        <p:spPr bwMode="auto">
          <a:xfrm>
            <a:off x="7393775" y="4091939"/>
            <a:ext cx="2202180" cy="1485900"/>
          </a:xfrm>
          <a:prstGeom prst="rect">
            <a:avLst/>
          </a:prstGeom>
          <a:noFill/>
          <a:ln>
            <a:noFill/>
          </a:ln>
          <a:extLst>
            <a:ext uri="{53640926-AAD7-44D8-BBD7-CCE9431645EC}">
              <a14:shadowObscured xmlns:a14="http://schemas.microsoft.com/office/drawing/2010/main"/>
            </a:ext>
          </a:extLst>
        </p:spPr>
      </p:pic>
      <p:pic>
        <p:nvPicPr>
          <p:cNvPr id="15" name="Picture 14" descr="Tracks &amp; Towers Jobs – Job Openings in Tracks &amp; Towers">
            <a:extLst>
              <a:ext uri="{FF2B5EF4-FFF2-40B4-BE49-F238E27FC236}">
                <a16:creationId xmlns:a16="http://schemas.microsoft.com/office/drawing/2014/main" id="{11D22F0C-CFAC-304A-961A-F6DF6A50C5E4}"/>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9785457" y="4447164"/>
            <a:ext cx="2133600" cy="829733"/>
          </a:xfrm>
          <a:prstGeom prst="rect">
            <a:avLst/>
          </a:prstGeom>
          <a:noFill/>
          <a:ln>
            <a:noFill/>
          </a:ln>
        </p:spPr>
      </p:pic>
    </p:spTree>
    <p:extLst>
      <p:ext uri="{BB962C8B-B14F-4D97-AF65-F5344CB8AC3E}">
        <p14:creationId xmlns:p14="http://schemas.microsoft.com/office/powerpoint/2010/main" val="2075780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5"/>
        <p:cNvGrpSpPr/>
        <p:nvPr/>
      </p:nvGrpSpPr>
      <p:grpSpPr>
        <a:xfrm>
          <a:off x="0" y="0"/>
          <a:ext cx="0" cy="0"/>
          <a:chOff x="0" y="0"/>
          <a:chExt cx="0" cy="0"/>
        </a:xfrm>
      </p:grpSpPr>
      <p:graphicFrame>
        <p:nvGraphicFramePr>
          <p:cNvPr id="1888" name="Google Shape;1888;p78"/>
          <p:cNvGraphicFramePr/>
          <p:nvPr/>
        </p:nvGraphicFramePr>
        <p:xfrm>
          <a:off x="180950" y="719666"/>
          <a:ext cx="11865250" cy="5542000"/>
        </p:xfrm>
        <a:graphic>
          <a:graphicData uri="http://schemas.openxmlformats.org/drawingml/2006/table">
            <a:tbl>
              <a:tblPr firstRow="1" bandRow="1">
                <a:noFill/>
              </a:tblPr>
              <a:tblGrid>
                <a:gridCol w="2373050">
                  <a:extLst>
                    <a:ext uri="{9D8B030D-6E8A-4147-A177-3AD203B41FA5}">
                      <a16:colId xmlns:a16="http://schemas.microsoft.com/office/drawing/2014/main" val="20000"/>
                    </a:ext>
                  </a:extLst>
                </a:gridCol>
                <a:gridCol w="2373050">
                  <a:extLst>
                    <a:ext uri="{9D8B030D-6E8A-4147-A177-3AD203B41FA5}">
                      <a16:colId xmlns:a16="http://schemas.microsoft.com/office/drawing/2014/main" val="20001"/>
                    </a:ext>
                  </a:extLst>
                </a:gridCol>
                <a:gridCol w="2373050">
                  <a:extLst>
                    <a:ext uri="{9D8B030D-6E8A-4147-A177-3AD203B41FA5}">
                      <a16:colId xmlns:a16="http://schemas.microsoft.com/office/drawing/2014/main" val="20002"/>
                    </a:ext>
                  </a:extLst>
                </a:gridCol>
                <a:gridCol w="2373050">
                  <a:extLst>
                    <a:ext uri="{9D8B030D-6E8A-4147-A177-3AD203B41FA5}">
                      <a16:colId xmlns:a16="http://schemas.microsoft.com/office/drawing/2014/main" val="20003"/>
                    </a:ext>
                  </a:extLst>
                </a:gridCol>
                <a:gridCol w="2373050">
                  <a:extLst>
                    <a:ext uri="{9D8B030D-6E8A-4147-A177-3AD203B41FA5}">
                      <a16:colId xmlns:a16="http://schemas.microsoft.com/office/drawing/2014/main" val="20004"/>
                    </a:ext>
                  </a:extLst>
                </a:gridCol>
              </a:tblGrid>
              <a:tr h="2771000">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771000">
                <a:tc>
                  <a:txBody>
                    <a:bodyPr/>
                    <a:lstStyle/>
                    <a:p>
                      <a:pPr marL="0" marR="0" lvl="0" indent="0" algn="l" rtl="0">
                        <a:spcBef>
                          <a:spcPts val="0"/>
                        </a:spcBef>
                        <a:spcAft>
                          <a:spcPts val="0"/>
                        </a:spcAft>
                        <a:buNone/>
                      </a:pPr>
                      <a:endParaRPr sz="180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txBody>
                  <a:tcPr marL="91450" marR="91450" marT="45725" marB="45725">
                    <a:lnL w="38100" cap="flat" cmpd="sng">
                      <a:solidFill>
                        <a:srgbClr val="00843B"/>
                      </a:solidFill>
                      <a:prstDash val="solid"/>
                      <a:round/>
                      <a:headEnd type="none" w="sm" len="sm"/>
                      <a:tailEnd type="none" w="sm" len="sm"/>
                    </a:lnL>
                    <a:lnR w="38100" cap="flat" cmpd="sng">
                      <a:solidFill>
                        <a:srgbClr val="00843B"/>
                      </a:solidFill>
                      <a:prstDash val="solid"/>
                      <a:round/>
                      <a:headEnd type="none" w="sm" len="sm"/>
                      <a:tailEnd type="none" w="sm" len="sm"/>
                    </a:lnR>
                    <a:lnT w="38100" cap="flat" cmpd="sng">
                      <a:solidFill>
                        <a:srgbClr val="00843B"/>
                      </a:solidFill>
                      <a:prstDash val="solid"/>
                      <a:round/>
                      <a:headEnd type="none" w="sm" len="sm"/>
                      <a:tailEnd type="none" w="sm" len="sm"/>
                    </a:lnT>
                    <a:lnB w="38100" cap="flat" cmpd="sng">
                      <a:solidFill>
                        <a:srgbClr val="00843B"/>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2" name="Google Shape;1788;p71">
            <a:extLst>
              <a:ext uri="{FF2B5EF4-FFF2-40B4-BE49-F238E27FC236}">
                <a16:creationId xmlns:a16="http://schemas.microsoft.com/office/drawing/2014/main" id="{83AD9310-428B-BA37-3147-BC6CA074A68F}"/>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29</a:t>
            </a:fld>
            <a:endParaRPr sz="1200" dirty="0"/>
          </a:p>
        </p:txBody>
      </p:sp>
      <p:sp>
        <p:nvSpPr>
          <p:cNvPr id="3" name="Google Shape;1852;p76">
            <a:extLst>
              <a:ext uri="{FF2B5EF4-FFF2-40B4-BE49-F238E27FC236}">
                <a16:creationId xmlns:a16="http://schemas.microsoft.com/office/drawing/2014/main" id="{F4D937FE-0BE6-06F7-7663-B6608163E175}"/>
              </a:ext>
            </a:extLst>
          </p:cNvPr>
          <p:cNvSpPr txBox="1"/>
          <p:nvPr/>
        </p:nvSpPr>
        <p:spPr>
          <a:xfrm>
            <a:off x="4806164" y="6588125"/>
            <a:ext cx="2579673" cy="17953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200" dirty="0">
                <a:solidFill>
                  <a:srgbClr val="F2F2F2"/>
                </a:solidFill>
                <a:latin typeface="Calibri"/>
                <a:ea typeface="Calibri"/>
                <a:cs typeface="Calibri"/>
                <a:sym typeface="Calibri"/>
              </a:rPr>
              <a:t>Empowering Decision with Knowledge ®</a:t>
            </a:r>
            <a:endParaRPr dirty="0"/>
          </a:p>
        </p:txBody>
      </p:sp>
      <p:sp>
        <p:nvSpPr>
          <p:cNvPr id="5" name="Google Shape;1850;p76">
            <a:extLst>
              <a:ext uri="{FF2B5EF4-FFF2-40B4-BE49-F238E27FC236}">
                <a16:creationId xmlns:a16="http://schemas.microsoft.com/office/drawing/2014/main" id="{72F8FF28-7235-BAF8-0633-B3188846E183}"/>
              </a:ext>
            </a:extLst>
          </p:cNvPr>
          <p:cNvSpPr txBox="1"/>
          <p:nvPr/>
        </p:nvSpPr>
        <p:spPr>
          <a:xfrm>
            <a:off x="259863" y="150245"/>
            <a:ext cx="10958900" cy="465384"/>
          </a:xfrm>
          <a:prstGeom prst="rect">
            <a:avLst/>
          </a:prstGeom>
          <a:noFill/>
          <a:ln>
            <a:noFill/>
          </a:ln>
        </p:spPr>
        <p:txBody>
          <a:bodyPr spcFirstLastPara="1" wrap="square" lIns="0" tIns="0" rIns="0" bIns="0" anchor="t" anchorCtr="0">
            <a:spAutoFit/>
          </a:bodyPr>
          <a:lstStyle/>
          <a:p>
            <a:pPr marR="0" lvl="0" indent="0">
              <a:lnSpc>
                <a:spcPct val="108000"/>
              </a:lnSpc>
              <a:spcBef>
                <a:spcPts val="0"/>
              </a:spcBef>
              <a:spcAft>
                <a:spcPts val="0"/>
              </a:spcAft>
              <a:buNone/>
            </a:pPr>
            <a:r>
              <a:rPr lang="en-US" sz="2800" dirty="0">
                <a:solidFill>
                  <a:srgbClr val="C00000"/>
                </a:solidFill>
                <a:latin typeface="Bahnschrift Light Condensed" panose="020B0502040204020203" pitchFamily="34" charset="0"/>
                <a:cs typeface="Arial"/>
                <a:sym typeface="Calibri"/>
              </a:rPr>
              <a:t>P</a:t>
            </a:r>
            <a:r>
              <a:rPr lang="en-US" sz="2800" dirty="0">
                <a:solidFill>
                  <a:srgbClr val="00843B"/>
                </a:solidFill>
                <a:latin typeface="Bahnschrift Light Condensed" panose="020B0502040204020203" pitchFamily="34" charset="0"/>
                <a:cs typeface="Arial"/>
                <a:sym typeface="Calibri"/>
              </a:rPr>
              <a:t>rivate Sector </a:t>
            </a:r>
            <a:r>
              <a:rPr lang="en-US" sz="2800" dirty="0">
                <a:solidFill>
                  <a:srgbClr val="C00000"/>
                </a:solidFill>
                <a:latin typeface="Bahnschrift Light Condensed" panose="020B0502040204020203" pitchFamily="34" charset="0"/>
                <a:cs typeface="Arial"/>
                <a:sym typeface="Calibri"/>
              </a:rPr>
              <a:t>Clienteles</a:t>
            </a:r>
            <a:r>
              <a:rPr lang="en-US" sz="2800" dirty="0">
                <a:solidFill>
                  <a:srgbClr val="00843B"/>
                </a:solidFill>
                <a:latin typeface="Bahnschrift Light Condensed" panose="020B0502040204020203" pitchFamily="34" charset="0"/>
                <a:cs typeface="Arial"/>
                <a:sym typeface="Calibri"/>
              </a:rPr>
              <a:t> </a:t>
            </a:r>
            <a:endParaRPr sz="2800" dirty="0">
              <a:solidFill>
                <a:srgbClr val="00843B"/>
              </a:solidFill>
              <a:latin typeface="Bahnschrift Light Condensed" panose="020B0502040204020203" pitchFamily="34" charset="0"/>
              <a:cs typeface="Arial"/>
            </a:endParaRPr>
          </a:p>
        </p:txBody>
      </p:sp>
      <p:pic>
        <p:nvPicPr>
          <p:cNvPr id="4" name="Picture 3">
            <a:extLst>
              <a:ext uri="{FF2B5EF4-FFF2-40B4-BE49-F238E27FC236}">
                <a16:creationId xmlns:a16="http://schemas.microsoft.com/office/drawing/2014/main" id="{E73F8885-C7E2-485A-980D-28ED9A1C34B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10407"/>
            <a:ext cx="1962150" cy="968963"/>
          </a:xfrm>
          <a:prstGeom prst="rect">
            <a:avLst/>
          </a:prstGeom>
          <a:noFill/>
          <a:ln>
            <a:noFill/>
          </a:ln>
        </p:spPr>
      </p:pic>
      <p:pic>
        <p:nvPicPr>
          <p:cNvPr id="16" name="Picture 15">
            <a:extLst>
              <a:ext uri="{FF2B5EF4-FFF2-40B4-BE49-F238E27FC236}">
                <a16:creationId xmlns:a16="http://schemas.microsoft.com/office/drawing/2014/main" id="{C04B7245-2A9F-7FDF-3A7E-0C91738EA28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01340" y="1386228"/>
            <a:ext cx="1417320" cy="1417320"/>
          </a:xfrm>
          <a:prstGeom prst="rect">
            <a:avLst/>
          </a:prstGeom>
          <a:noFill/>
          <a:ln>
            <a:noFill/>
          </a:ln>
        </p:spPr>
      </p:pic>
      <p:pic>
        <p:nvPicPr>
          <p:cNvPr id="17" name="Picture 16" descr="Sarus-Final-Logo1">
            <a:extLst>
              <a:ext uri="{FF2B5EF4-FFF2-40B4-BE49-F238E27FC236}">
                <a16:creationId xmlns:a16="http://schemas.microsoft.com/office/drawing/2014/main" id="{BC0DE423-7206-C20C-757C-538D6A0E6B6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3919" y="1775642"/>
            <a:ext cx="2119311" cy="638492"/>
          </a:xfrm>
          <a:prstGeom prst="rect">
            <a:avLst/>
          </a:prstGeom>
          <a:noFill/>
          <a:ln>
            <a:noFill/>
          </a:ln>
        </p:spPr>
      </p:pic>
      <p:pic>
        <p:nvPicPr>
          <p:cNvPr id="18" name="Picture 17">
            <a:extLst>
              <a:ext uri="{FF2B5EF4-FFF2-40B4-BE49-F238E27FC236}">
                <a16:creationId xmlns:a16="http://schemas.microsoft.com/office/drawing/2014/main" id="{96BE4ACB-1B9E-68D7-7EF0-4A55F59B8AB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43792" y="1386228"/>
            <a:ext cx="1790700" cy="1524000"/>
          </a:xfrm>
          <a:prstGeom prst="rect">
            <a:avLst/>
          </a:prstGeom>
          <a:noFill/>
          <a:ln>
            <a:noFill/>
          </a:ln>
        </p:spPr>
      </p:pic>
      <p:pic>
        <p:nvPicPr>
          <p:cNvPr id="19" name="Picture 18">
            <a:extLst>
              <a:ext uri="{FF2B5EF4-FFF2-40B4-BE49-F238E27FC236}">
                <a16:creationId xmlns:a16="http://schemas.microsoft.com/office/drawing/2014/main" id="{51BE84B8-D6C3-B56B-1B81-35A2943FDCD4}"/>
              </a:ext>
            </a:extLst>
          </p:cNvPr>
          <p:cNvPicPr>
            <a:picLocks noChangeAspect="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9819302" y="1775642"/>
            <a:ext cx="2191748" cy="761206"/>
          </a:xfrm>
          <a:prstGeom prst="rect">
            <a:avLst/>
          </a:prstGeom>
          <a:noFill/>
          <a:ln>
            <a:noFill/>
          </a:ln>
        </p:spPr>
      </p:pic>
      <p:pic>
        <p:nvPicPr>
          <p:cNvPr id="20" name="Picture 19">
            <a:extLst>
              <a:ext uri="{FF2B5EF4-FFF2-40B4-BE49-F238E27FC236}">
                <a16:creationId xmlns:a16="http://schemas.microsoft.com/office/drawing/2014/main" id="{7A3955BA-B9F5-0727-062D-BC9AEAE12D7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4438" y="4441989"/>
            <a:ext cx="2110739" cy="779710"/>
          </a:xfrm>
          <a:prstGeom prst="rect">
            <a:avLst/>
          </a:prstGeom>
          <a:noFill/>
        </p:spPr>
      </p:pic>
      <p:pic>
        <p:nvPicPr>
          <p:cNvPr id="21" name="Picture 20" descr="Home - Sushee Infra">
            <a:extLst>
              <a:ext uri="{FF2B5EF4-FFF2-40B4-BE49-F238E27FC236}">
                <a16:creationId xmlns:a16="http://schemas.microsoft.com/office/drawing/2014/main" id="{25F391C6-E251-9217-2867-F90E1EEC61C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30611" y="4101142"/>
            <a:ext cx="2241942" cy="1417320"/>
          </a:xfrm>
          <a:prstGeom prst="rect">
            <a:avLst/>
          </a:prstGeom>
          <a:noFill/>
          <a:ln>
            <a:noFill/>
          </a:ln>
        </p:spPr>
      </p:pic>
      <p:pic>
        <p:nvPicPr>
          <p:cNvPr id="22" name="Picture 21" descr="VPR Mining Infra Private Ltd - Wikipedia">
            <a:extLst>
              <a:ext uri="{FF2B5EF4-FFF2-40B4-BE49-F238E27FC236}">
                <a16:creationId xmlns:a16="http://schemas.microsoft.com/office/drawing/2014/main" id="{8F991E3C-71DA-DA03-4529-16C626683350}"/>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053919" y="3739192"/>
            <a:ext cx="2141220" cy="2141220"/>
          </a:xfrm>
          <a:prstGeom prst="rect">
            <a:avLst/>
          </a:prstGeom>
          <a:noFill/>
          <a:ln>
            <a:noFill/>
          </a:ln>
        </p:spPr>
      </p:pic>
      <p:pic>
        <p:nvPicPr>
          <p:cNvPr id="23" name="Picture 22">
            <a:extLst>
              <a:ext uri="{FF2B5EF4-FFF2-40B4-BE49-F238E27FC236}">
                <a16:creationId xmlns:a16="http://schemas.microsoft.com/office/drawing/2014/main" id="{0DA8C75C-7AF5-B2A7-F959-CC85B399BB81}"/>
              </a:ext>
            </a:extLst>
          </p:cNvPr>
          <p:cNvPicPr>
            <a:picLocks noChangeAspect="1"/>
          </p:cNvPicPr>
          <p:nvPr/>
        </p:nvPicPr>
        <p:blipFill rotWithShape="1">
          <a:blip r:embed="rId12"/>
          <a:srcRect l="6968" b="4564"/>
          <a:stretch/>
        </p:blipFill>
        <p:spPr bwMode="auto">
          <a:xfrm>
            <a:off x="7673342" y="3847881"/>
            <a:ext cx="1790700" cy="1926658"/>
          </a:xfrm>
          <a:prstGeom prst="rect">
            <a:avLst/>
          </a:prstGeom>
          <a:ln>
            <a:noFill/>
          </a:ln>
          <a:extLst>
            <a:ext uri="{53640926-AAD7-44D8-BBD7-CCE9431645EC}">
              <a14:shadowObscured xmlns:a14="http://schemas.microsoft.com/office/drawing/2010/main"/>
            </a:ext>
          </a:extLst>
        </p:spPr>
      </p:pic>
      <p:pic>
        <p:nvPicPr>
          <p:cNvPr id="24" name="Picture 23">
            <a:extLst>
              <a:ext uri="{FF2B5EF4-FFF2-40B4-BE49-F238E27FC236}">
                <a16:creationId xmlns:a16="http://schemas.microsoft.com/office/drawing/2014/main" id="{A97B8945-DA97-9DEA-32DE-1BED4C0800A2}"/>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762740" y="4423134"/>
            <a:ext cx="2191748" cy="775713"/>
          </a:xfrm>
          <a:prstGeom prst="rect">
            <a:avLst/>
          </a:prstGeom>
          <a:noFill/>
          <a:ln>
            <a:noFill/>
          </a:ln>
        </p:spPr>
      </p:pic>
    </p:spTree>
    <p:extLst>
      <p:ext uri="{BB962C8B-B14F-4D97-AF65-F5344CB8AC3E}">
        <p14:creationId xmlns:p14="http://schemas.microsoft.com/office/powerpoint/2010/main" val="1416307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A7CFD2F-0994-E6F6-5606-9A35FB2CB94D}"/>
              </a:ext>
            </a:extLst>
          </p:cNvPr>
          <p:cNvSpPr>
            <a:spLocks noGrp="1"/>
          </p:cNvSpPr>
          <p:nvPr>
            <p:ph sz="quarter" idx="4"/>
          </p:nvPr>
        </p:nvSpPr>
        <p:spPr>
          <a:xfrm>
            <a:off x="7561006" y="817563"/>
            <a:ext cx="4550032" cy="3105508"/>
          </a:xfrm>
        </p:spPr>
        <p:txBody>
          <a:bodyPr>
            <a:normAutofit/>
          </a:bodyPr>
          <a:lstStyle/>
          <a:p>
            <a:endParaRPr lang="en-IN" dirty="0"/>
          </a:p>
          <a:p>
            <a:endParaRPr lang="en-IN" dirty="0"/>
          </a:p>
          <a:p>
            <a:endParaRPr lang="en-IN" dirty="0"/>
          </a:p>
          <a:p>
            <a:endParaRPr lang="en-IN" dirty="0"/>
          </a:p>
          <a:p>
            <a:endParaRPr lang="en-IN" dirty="0"/>
          </a:p>
          <a:p>
            <a:endParaRPr lang="en-IN" dirty="0"/>
          </a:p>
          <a:p>
            <a:endParaRPr lang="en-IN" dirty="0"/>
          </a:p>
        </p:txBody>
      </p:sp>
      <p:sp>
        <p:nvSpPr>
          <p:cNvPr id="8" name="TextBox 7">
            <a:extLst>
              <a:ext uri="{FF2B5EF4-FFF2-40B4-BE49-F238E27FC236}">
                <a16:creationId xmlns:a16="http://schemas.microsoft.com/office/drawing/2014/main" id="{C7F5E54D-B58D-C673-9641-9127917FB160}"/>
              </a:ext>
            </a:extLst>
          </p:cNvPr>
          <p:cNvSpPr txBox="1"/>
          <p:nvPr/>
        </p:nvSpPr>
        <p:spPr>
          <a:xfrm>
            <a:off x="738187" y="2102844"/>
            <a:ext cx="10887075" cy="2431435"/>
          </a:xfrm>
          <a:prstGeom prst="rect">
            <a:avLst/>
          </a:prstGeom>
          <a:noFill/>
        </p:spPr>
        <p:txBody>
          <a:bodyPr wrap="square" rtlCol="0">
            <a:spAutoFit/>
          </a:bodyPr>
          <a:lstStyle/>
          <a:p>
            <a:pPr marL="0" indent="0" algn="ctr">
              <a:buNone/>
            </a:pPr>
            <a:r>
              <a:rPr lang="en-US" sz="3200" dirty="0">
                <a:solidFill>
                  <a:srgbClr val="C00000"/>
                </a:solidFill>
                <a:latin typeface="Bahnschrift Light Condensed" panose="020B0502040204020203" pitchFamily="34" charset="0"/>
              </a:rPr>
              <a:t>Infra </a:t>
            </a:r>
            <a:r>
              <a:rPr lang="en-US" sz="3200" dirty="0">
                <a:solidFill>
                  <a:schemeClr val="accent1">
                    <a:lumMod val="75000"/>
                  </a:schemeClr>
                </a:solidFill>
                <a:latin typeface="Bahnschrift Light Condensed" panose="020B0502040204020203" pitchFamily="34" charset="0"/>
              </a:rPr>
              <a:t>Advisors brings to you decade+ experience and insight on diverse facets of infrastructure creation.</a:t>
            </a:r>
          </a:p>
          <a:p>
            <a:pPr marL="0" indent="0">
              <a:buNone/>
            </a:pPr>
            <a:endParaRPr lang="en-US" sz="1200" dirty="0">
              <a:solidFill>
                <a:schemeClr val="accent1">
                  <a:lumMod val="75000"/>
                </a:schemeClr>
              </a:solidFill>
              <a:latin typeface="Bahnschrift Light Condensed" panose="020B0502040204020203" pitchFamily="34" charset="0"/>
            </a:endParaRPr>
          </a:p>
          <a:p>
            <a:pPr marL="0" indent="0" algn="ctr">
              <a:buNone/>
            </a:pPr>
            <a:r>
              <a:rPr lang="en-US" sz="3200" dirty="0">
                <a:solidFill>
                  <a:srgbClr val="C00000"/>
                </a:solidFill>
                <a:latin typeface="Bahnschrift Light Condensed" panose="020B0502040204020203" pitchFamily="34" charset="0"/>
              </a:rPr>
              <a:t>Infra </a:t>
            </a:r>
            <a:r>
              <a:rPr lang="en-US" sz="3200" dirty="0">
                <a:solidFill>
                  <a:schemeClr val="accent1">
                    <a:lumMod val="75000"/>
                  </a:schemeClr>
                </a:solidFill>
                <a:latin typeface="Bahnschrift Light Condensed" panose="020B0502040204020203" pitchFamily="34" charset="0"/>
              </a:rPr>
              <a:t>Advisors </a:t>
            </a:r>
            <a:r>
              <a:rPr lang="en-US" sz="3200" dirty="0">
                <a:solidFill>
                  <a:srgbClr val="C00000"/>
                </a:solidFill>
                <a:latin typeface="Bahnschrift Light Condensed" panose="020B0502040204020203" pitchFamily="34" charset="0"/>
              </a:rPr>
              <a:t>empowers</a:t>
            </a:r>
            <a:r>
              <a:rPr lang="en-US" sz="3200" dirty="0">
                <a:solidFill>
                  <a:schemeClr val="accent1">
                    <a:lumMod val="75000"/>
                  </a:schemeClr>
                </a:solidFill>
                <a:latin typeface="Bahnschrift Light Condensed" panose="020B0502040204020203" pitchFamily="34" charset="0"/>
              </a:rPr>
              <a:t> you to make well-informed foray in the </a:t>
            </a:r>
            <a:r>
              <a:rPr lang="en-US" sz="3200" dirty="0">
                <a:solidFill>
                  <a:srgbClr val="C00000"/>
                </a:solidFill>
                <a:latin typeface="Bahnschrift Light Condensed" panose="020B0502040204020203" pitchFamily="34" charset="0"/>
              </a:rPr>
              <a:t>I</a:t>
            </a:r>
            <a:r>
              <a:rPr lang="en-US" sz="3200" dirty="0">
                <a:solidFill>
                  <a:schemeClr val="accent1">
                    <a:lumMod val="75000"/>
                  </a:schemeClr>
                </a:solidFill>
                <a:latin typeface="Bahnschrift Light Condensed" panose="020B0502040204020203" pitchFamily="34" charset="0"/>
              </a:rPr>
              <a:t>nfrastructure sector, helping you to be </a:t>
            </a:r>
            <a:r>
              <a:rPr lang="en-US" sz="3200" dirty="0">
                <a:solidFill>
                  <a:srgbClr val="C00000"/>
                </a:solidFill>
                <a:latin typeface="Bahnschrift Light Condensed" panose="020B0502040204020203" pitchFamily="34" charset="0"/>
              </a:rPr>
              <a:t>“</a:t>
            </a:r>
            <a:r>
              <a:rPr lang="en-US" sz="3200" dirty="0">
                <a:solidFill>
                  <a:schemeClr val="accent1">
                    <a:lumMod val="75000"/>
                  </a:schemeClr>
                </a:solidFill>
                <a:latin typeface="Bahnschrift Light Condensed" panose="020B0502040204020203" pitchFamily="34" charset="0"/>
              </a:rPr>
              <a:t>cautiously </a:t>
            </a:r>
            <a:r>
              <a:rPr lang="en-US" sz="3200" dirty="0">
                <a:solidFill>
                  <a:srgbClr val="C00000"/>
                </a:solidFill>
                <a:latin typeface="Bahnschrift Light Condensed" panose="020B0502040204020203" pitchFamily="34" charset="0"/>
              </a:rPr>
              <a:t>aggressive</a:t>
            </a:r>
            <a:r>
              <a:rPr lang="en-US" sz="3200" dirty="0">
                <a:solidFill>
                  <a:schemeClr val="accent1">
                    <a:lumMod val="75000"/>
                  </a:schemeClr>
                </a:solidFill>
                <a:latin typeface="Bahnschrift Light Condensed" panose="020B0502040204020203" pitchFamily="34" charset="0"/>
              </a:rPr>
              <a:t>”. </a:t>
            </a:r>
            <a:r>
              <a:rPr lang="en-IN" sz="3200" b="0" i="0" u="none" strike="noStrike" dirty="0">
                <a:solidFill>
                  <a:schemeClr val="accent1">
                    <a:lumMod val="75000"/>
                  </a:schemeClr>
                </a:solidFill>
                <a:effectLst/>
                <a:latin typeface="Bahnschrift Light Condensed" panose="020B0502040204020203" pitchFamily="34" charset="0"/>
              </a:rPr>
              <a:t> </a:t>
            </a:r>
          </a:p>
          <a:p>
            <a:pPr marL="0" indent="0">
              <a:buNone/>
            </a:pPr>
            <a:endParaRPr lang="en-IN" sz="1200" dirty="0">
              <a:solidFill>
                <a:srgbClr val="734B41"/>
              </a:solidFill>
              <a:latin typeface="Calibri" panose="020F0502020204030204" pitchFamily="34" charset="0"/>
            </a:endParaRPr>
          </a:p>
        </p:txBody>
      </p:sp>
      <p:sp>
        <p:nvSpPr>
          <p:cNvPr id="5" name="Google Shape;1788;p71">
            <a:extLst>
              <a:ext uri="{FF2B5EF4-FFF2-40B4-BE49-F238E27FC236}">
                <a16:creationId xmlns:a16="http://schemas.microsoft.com/office/drawing/2014/main" id="{9B238648-CC81-48DE-E2B9-1746F1AF9045}"/>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30</a:t>
            </a:fld>
            <a:endParaRPr sz="1200" dirty="0"/>
          </a:p>
        </p:txBody>
      </p:sp>
      <p:sp>
        <p:nvSpPr>
          <p:cNvPr id="6" name="Title 1">
            <a:extLst>
              <a:ext uri="{FF2B5EF4-FFF2-40B4-BE49-F238E27FC236}">
                <a16:creationId xmlns:a16="http://schemas.microsoft.com/office/drawing/2014/main" id="{C1DEAA1C-7DE8-EE1F-59C8-DAC229B0D89E}"/>
              </a:ext>
            </a:extLst>
          </p:cNvPr>
          <p:cNvSpPr txBox="1">
            <a:spLocks/>
          </p:cNvSpPr>
          <p:nvPr/>
        </p:nvSpPr>
        <p:spPr>
          <a:xfrm>
            <a:off x="120000" y="171220"/>
            <a:ext cx="10736259" cy="359224"/>
          </a:xfrm>
          <a:prstGeom prst="rect">
            <a:avLst/>
          </a:prstGeom>
        </p:spPr>
        <p:txBody>
          <a:bodyPr anchor="ctr">
            <a:noAutofit/>
          </a:bodyPr>
          <a:lst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IN" sz="2800" b="0" dirty="0">
                <a:solidFill>
                  <a:srgbClr val="C00000"/>
                </a:solidFill>
                <a:latin typeface="Bahnschrift Light Condensed" panose="020B0502040204020203" pitchFamily="34" charset="0"/>
                <a:ea typeface="+mn-ea"/>
                <a:cs typeface="Arial"/>
              </a:rPr>
              <a:t>R</a:t>
            </a:r>
            <a:r>
              <a:rPr lang="en-IN" sz="2800" b="0" dirty="0">
                <a:solidFill>
                  <a:srgbClr val="00843B"/>
                </a:solidFill>
                <a:latin typeface="Bahnschrift Light Condensed" panose="020B0502040204020203" pitchFamily="34" charset="0"/>
                <a:ea typeface="+mn-ea"/>
                <a:cs typeface="Arial"/>
              </a:rPr>
              <a:t>esult</a:t>
            </a:r>
            <a:r>
              <a:rPr lang="en-IN" sz="2800" dirty="0">
                <a:solidFill>
                  <a:srgbClr val="00843B"/>
                </a:solidFill>
                <a:latin typeface="Bahnschrift Light Condensed" panose="020B0502040204020203" pitchFamily="34" charset="0"/>
                <a:ea typeface="+mn-ea"/>
                <a:cs typeface="Arial"/>
              </a:rPr>
              <a:t> </a:t>
            </a:r>
            <a:r>
              <a:rPr lang="en-IN" sz="2800" b="0" dirty="0">
                <a:solidFill>
                  <a:srgbClr val="00843B"/>
                </a:solidFill>
                <a:latin typeface="Bahnschrift Light Condensed" panose="020B0502040204020203" pitchFamily="34" charset="0"/>
                <a:ea typeface="+mn-ea"/>
                <a:cs typeface="Arial"/>
              </a:rPr>
              <a:t>Oriented</a:t>
            </a:r>
            <a:r>
              <a:rPr lang="en-IN" sz="2800" dirty="0">
                <a:solidFill>
                  <a:srgbClr val="00843B"/>
                </a:solidFill>
                <a:latin typeface="Bahnschrift Light Condensed" panose="020B0502040204020203" pitchFamily="34" charset="0"/>
                <a:ea typeface="+mn-ea"/>
                <a:cs typeface="Arial"/>
              </a:rPr>
              <a:t> </a:t>
            </a:r>
            <a:r>
              <a:rPr lang="en-IN" sz="2800" b="0" dirty="0">
                <a:solidFill>
                  <a:srgbClr val="C00000"/>
                </a:solidFill>
                <a:latin typeface="Bahnschrift Light Condensed" panose="020B0502040204020203" pitchFamily="34" charset="0"/>
                <a:ea typeface="+mn-ea"/>
                <a:cs typeface="Arial"/>
              </a:rPr>
              <a:t>Approach</a:t>
            </a:r>
          </a:p>
        </p:txBody>
      </p:sp>
      <p:sp>
        <p:nvSpPr>
          <p:cNvPr id="2" name="Bar_Empowering">
            <a:extLst>
              <a:ext uri="{FF2B5EF4-FFF2-40B4-BE49-F238E27FC236}">
                <a16:creationId xmlns:a16="http://schemas.microsoft.com/office/drawing/2014/main" id="{2199CB5C-50A2-E468-F8C6-135A3EB21F5E}"/>
              </a:ext>
            </a:extLst>
          </p:cNvPr>
          <p:cNvSpPr/>
          <p:nvPr/>
        </p:nvSpPr>
        <p:spPr>
          <a:xfrm>
            <a:off x="2644613" y="4940693"/>
            <a:ext cx="6998677" cy="338183"/>
          </a:xfrm>
          <a:prstGeom prst="rect">
            <a:avLst/>
          </a:prstGeom>
          <a:solidFill>
            <a:srgbClr val="3CA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ubtitle_Empowering">
            <a:extLst>
              <a:ext uri="{FF2B5EF4-FFF2-40B4-BE49-F238E27FC236}">
                <a16:creationId xmlns:a16="http://schemas.microsoft.com/office/drawing/2014/main" id="{EFCEA722-A315-3FCC-BF25-31CB8AD8EE6C}"/>
              </a:ext>
            </a:extLst>
          </p:cNvPr>
          <p:cNvSpPr txBox="1">
            <a:spLocks/>
          </p:cNvSpPr>
          <p:nvPr/>
        </p:nvSpPr>
        <p:spPr>
          <a:xfrm>
            <a:off x="2596662" y="4918667"/>
            <a:ext cx="7094579" cy="39858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spc="600" dirty="0">
                <a:solidFill>
                  <a:schemeClr val="bg1"/>
                </a:solidFill>
              </a:rPr>
              <a:t>Customised &amp; Result Oriented Solutions</a:t>
            </a:r>
            <a:endParaRPr lang="en-IN" sz="2000" spc="600" dirty="0">
              <a:solidFill>
                <a:schemeClr val="bg1"/>
              </a:solidFill>
            </a:endParaRPr>
          </a:p>
        </p:txBody>
      </p:sp>
    </p:spTree>
    <p:extLst>
      <p:ext uri="{BB962C8B-B14F-4D97-AF65-F5344CB8AC3E}">
        <p14:creationId xmlns:p14="http://schemas.microsoft.com/office/powerpoint/2010/main" val="1769988302"/>
      </p:ext>
    </p:extLst>
  </p:cSld>
  <p:clrMapOvr>
    <a:masterClrMapping/>
  </p:clrMapOvr>
  <mc:AlternateContent xmlns:mc="http://schemas.openxmlformats.org/markup-compatibility/2006" xmlns:p14="http://schemas.microsoft.com/office/powerpoint/2010/main">
    <mc:Choice Requires="p14">
      <p:transition p14:dur="10" advTm="9207">
        <p:wipe/>
      </p:transition>
    </mc:Choice>
    <mc:Fallback xmlns="">
      <p:transition advTm="9207">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 presetClass="entr" presetSubtype="8" fill="hold" nodeType="withEffect">
                                  <p:stCondLst>
                                    <p:cond delay="500"/>
                                  </p:stCondLst>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additive="base">
                                        <p:cTn id="10"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1"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6000" y="621000"/>
            <a:ext cx="6451261" cy="5626100"/>
          </a:xfrm>
          <a:prstGeom prst="rect">
            <a:avLst/>
          </a:prstGeom>
        </p:spPr>
      </p:pic>
      <p:grpSp>
        <p:nvGrpSpPr>
          <p:cNvPr id="9" name="Group 8"/>
          <p:cNvGrpSpPr>
            <a:grpSpLocks noChangeAspect="1"/>
          </p:cNvGrpSpPr>
          <p:nvPr/>
        </p:nvGrpSpPr>
        <p:grpSpPr>
          <a:xfrm>
            <a:off x="3809634" y="1178222"/>
            <a:ext cx="3869401" cy="4094444"/>
            <a:chOff x="1118265" y="1817029"/>
            <a:chExt cx="4075168" cy="4312177"/>
          </a:xfrm>
        </p:grpSpPr>
        <p:sp>
          <p:nvSpPr>
            <p:cNvPr id="10" name="Moon 9"/>
            <p:cNvSpPr/>
            <p:nvPr/>
          </p:nvSpPr>
          <p:spPr>
            <a:xfrm rot="19407131">
              <a:off x="1551997" y="2190693"/>
              <a:ext cx="2010876" cy="3938513"/>
            </a:xfrm>
            <a:prstGeom prst="moon">
              <a:avLst>
                <a:gd name="adj" fmla="val 13428"/>
              </a:avLst>
            </a:prstGeom>
            <a:solidFill>
              <a:srgbClr val="7DCA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Moon 10"/>
            <p:cNvSpPr/>
            <p:nvPr/>
          </p:nvSpPr>
          <p:spPr>
            <a:xfrm rot="2870155">
              <a:off x="1995185" y="940109"/>
              <a:ext cx="1840808" cy="3594648"/>
            </a:xfrm>
            <a:prstGeom prst="moon">
              <a:avLst>
                <a:gd name="adj" fmla="val 13428"/>
              </a:avLst>
            </a:prstGeom>
            <a:solidFill>
              <a:srgbClr val="3CA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Freeform 11"/>
            <p:cNvSpPr/>
            <p:nvPr/>
          </p:nvSpPr>
          <p:spPr>
            <a:xfrm>
              <a:off x="2422241" y="1892665"/>
              <a:ext cx="2771192" cy="938351"/>
            </a:xfrm>
            <a:custGeom>
              <a:avLst/>
              <a:gdLst>
                <a:gd name="connsiteX0" fmla="*/ 0 w 2743200"/>
                <a:gd name="connsiteY0" fmla="*/ 615820 h 886408"/>
                <a:gd name="connsiteX1" fmla="*/ 979714 w 2743200"/>
                <a:gd name="connsiteY1" fmla="*/ 0 h 886408"/>
                <a:gd name="connsiteX2" fmla="*/ 2127379 w 2743200"/>
                <a:gd name="connsiteY2" fmla="*/ 242596 h 886408"/>
                <a:gd name="connsiteX3" fmla="*/ 2743200 w 2743200"/>
                <a:gd name="connsiteY3" fmla="*/ 886408 h 886408"/>
                <a:gd name="connsiteX4" fmla="*/ 2425959 w 2743200"/>
                <a:gd name="connsiteY4" fmla="*/ 886408 h 886408"/>
                <a:gd name="connsiteX5" fmla="*/ 1866122 w 2743200"/>
                <a:gd name="connsiteY5" fmla="*/ 335902 h 886408"/>
                <a:gd name="connsiteX6" fmla="*/ 970383 w 2743200"/>
                <a:gd name="connsiteY6" fmla="*/ 186612 h 886408"/>
                <a:gd name="connsiteX7" fmla="*/ 0 w 2743200"/>
                <a:gd name="connsiteY7" fmla="*/ 615820 h 886408"/>
                <a:gd name="connsiteX0" fmla="*/ 0 w 2743200"/>
                <a:gd name="connsiteY0" fmla="*/ 615820 h 886408"/>
                <a:gd name="connsiteX1" fmla="*/ 979714 w 2743200"/>
                <a:gd name="connsiteY1" fmla="*/ 0 h 886408"/>
                <a:gd name="connsiteX2" fmla="*/ 2118048 w 2743200"/>
                <a:gd name="connsiteY2" fmla="*/ 121298 h 886408"/>
                <a:gd name="connsiteX3" fmla="*/ 2743200 w 2743200"/>
                <a:gd name="connsiteY3" fmla="*/ 886408 h 886408"/>
                <a:gd name="connsiteX4" fmla="*/ 2425959 w 2743200"/>
                <a:gd name="connsiteY4" fmla="*/ 886408 h 886408"/>
                <a:gd name="connsiteX5" fmla="*/ 1866122 w 2743200"/>
                <a:gd name="connsiteY5" fmla="*/ 335902 h 886408"/>
                <a:gd name="connsiteX6" fmla="*/ 970383 w 2743200"/>
                <a:gd name="connsiteY6" fmla="*/ 186612 h 886408"/>
                <a:gd name="connsiteX7" fmla="*/ 0 w 2743200"/>
                <a:gd name="connsiteY7" fmla="*/ 615820 h 886408"/>
                <a:gd name="connsiteX0" fmla="*/ 0 w 2743200"/>
                <a:gd name="connsiteY0" fmla="*/ 615820 h 886408"/>
                <a:gd name="connsiteX1" fmla="*/ 979714 w 2743200"/>
                <a:gd name="connsiteY1" fmla="*/ 0 h 886408"/>
                <a:gd name="connsiteX2" fmla="*/ 2118048 w 2743200"/>
                <a:gd name="connsiteY2" fmla="*/ 121298 h 886408"/>
                <a:gd name="connsiteX3" fmla="*/ 2743200 w 2743200"/>
                <a:gd name="connsiteY3" fmla="*/ 886408 h 886408"/>
                <a:gd name="connsiteX4" fmla="*/ 2425959 w 2743200"/>
                <a:gd name="connsiteY4" fmla="*/ 886408 h 886408"/>
                <a:gd name="connsiteX5" fmla="*/ 1866122 w 2743200"/>
                <a:gd name="connsiteY5" fmla="*/ 335902 h 886408"/>
                <a:gd name="connsiteX6" fmla="*/ 970383 w 2743200"/>
                <a:gd name="connsiteY6" fmla="*/ 186612 h 886408"/>
                <a:gd name="connsiteX7" fmla="*/ 0 w 2743200"/>
                <a:gd name="connsiteY7" fmla="*/ 615820 h 886408"/>
                <a:gd name="connsiteX0" fmla="*/ 0 w 2743200"/>
                <a:gd name="connsiteY0" fmla="*/ 615820 h 886408"/>
                <a:gd name="connsiteX1" fmla="*/ 979714 w 2743200"/>
                <a:gd name="connsiteY1" fmla="*/ 0 h 886408"/>
                <a:gd name="connsiteX2" fmla="*/ 2118048 w 2743200"/>
                <a:gd name="connsiteY2" fmla="*/ 121298 h 886408"/>
                <a:gd name="connsiteX3" fmla="*/ 2743200 w 2743200"/>
                <a:gd name="connsiteY3" fmla="*/ 886408 h 886408"/>
                <a:gd name="connsiteX4" fmla="*/ 2425959 w 2743200"/>
                <a:gd name="connsiteY4" fmla="*/ 886408 h 886408"/>
                <a:gd name="connsiteX5" fmla="*/ 1866122 w 2743200"/>
                <a:gd name="connsiteY5" fmla="*/ 335902 h 886408"/>
                <a:gd name="connsiteX6" fmla="*/ 970383 w 2743200"/>
                <a:gd name="connsiteY6" fmla="*/ 186612 h 886408"/>
                <a:gd name="connsiteX7" fmla="*/ 0 w 2743200"/>
                <a:gd name="connsiteY7" fmla="*/ 615820 h 886408"/>
                <a:gd name="connsiteX0" fmla="*/ 0 w 2743200"/>
                <a:gd name="connsiteY0" fmla="*/ 615820 h 886408"/>
                <a:gd name="connsiteX1" fmla="*/ 979714 w 2743200"/>
                <a:gd name="connsiteY1" fmla="*/ 0 h 886408"/>
                <a:gd name="connsiteX2" fmla="*/ 2118048 w 2743200"/>
                <a:gd name="connsiteY2" fmla="*/ 121298 h 886408"/>
                <a:gd name="connsiteX3" fmla="*/ 2743200 w 2743200"/>
                <a:gd name="connsiteY3" fmla="*/ 886408 h 886408"/>
                <a:gd name="connsiteX4" fmla="*/ 2425959 w 2743200"/>
                <a:gd name="connsiteY4" fmla="*/ 886408 h 886408"/>
                <a:gd name="connsiteX5" fmla="*/ 1866122 w 2743200"/>
                <a:gd name="connsiteY5" fmla="*/ 335902 h 886408"/>
                <a:gd name="connsiteX6" fmla="*/ 970383 w 2743200"/>
                <a:gd name="connsiteY6" fmla="*/ 186612 h 886408"/>
                <a:gd name="connsiteX7" fmla="*/ 0 w 2743200"/>
                <a:gd name="connsiteY7" fmla="*/ 615820 h 886408"/>
                <a:gd name="connsiteX0" fmla="*/ 0 w 2743200"/>
                <a:gd name="connsiteY0" fmla="*/ 605461 h 876049"/>
                <a:gd name="connsiteX1" fmla="*/ 839755 w 2743200"/>
                <a:gd name="connsiteY1" fmla="*/ 8302 h 876049"/>
                <a:gd name="connsiteX2" fmla="*/ 2118048 w 2743200"/>
                <a:gd name="connsiteY2" fmla="*/ 110939 h 876049"/>
                <a:gd name="connsiteX3" fmla="*/ 2743200 w 2743200"/>
                <a:gd name="connsiteY3" fmla="*/ 876049 h 876049"/>
                <a:gd name="connsiteX4" fmla="*/ 2425959 w 2743200"/>
                <a:gd name="connsiteY4" fmla="*/ 876049 h 876049"/>
                <a:gd name="connsiteX5" fmla="*/ 1866122 w 2743200"/>
                <a:gd name="connsiteY5" fmla="*/ 325543 h 876049"/>
                <a:gd name="connsiteX6" fmla="*/ 970383 w 2743200"/>
                <a:gd name="connsiteY6" fmla="*/ 176253 h 876049"/>
                <a:gd name="connsiteX7" fmla="*/ 0 w 2743200"/>
                <a:gd name="connsiteY7" fmla="*/ 605461 h 876049"/>
                <a:gd name="connsiteX0" fmla="*/ 0 w 2771192"/>
                <a:gd name="connsiteY0" fmla="*/ 605461 h 876049"/>
                <a:gd name="connsiteX1" fmla="*/ 867747 w 2771192"/>
                <a:gd name="connsiteY1" fmla="*/ 8302 h 876049"/>
                <a:gd name="connsiteX2" fmla="*/ 2146040 w 2771192"/>
                <a:gd name="connsiteY2" fmla="*/ 110939 h 876049"/>
                <a:gd name="connsiteX3" fmla="*/ 2771192 w 2771192"/>
                <a:gd name="connsiteY3" fmla="*/ 876049 h 876049"/>
                <a:gd name="connsiteX4" fmla="*/ 2453951 w 2771192"/>
                <a:gd name="connsiteY4" fmla="*/ 876049 h 876049"/>
                <a:gd name="connsiteX5" fmla="*/ 1894114 w 2771192"/>
                <a:gd name="connsiteY5" fmla="*/ 325543 h 876049"/>
                <a:gd name="connsiteX6" fmla="*/ 998375 w 2771192"/>
                <a:gd name="connsiteY6" fmla="*/ 176253 h 876049"/>
                <a:gd name="connsiteX7" fmla="*/ 0 w 2771192"/>
                <a:gd name="connsiteY7" fmla="*/ 605461 h 876049"/>
                <a:gd name="connsiteX0" fmla="*/ 0 w 2771192"/>
                <a:gd name="connsiteY0" fmla="*/ 605461 h 876049"/>
                <a:gd name="connsiteX1" fmla="*/ 867747 w 2771192"/>
                <a:gd name="connsiteY1" fmla="*/ 8302 h 876049"/>
                <a:gd name="connsiteX2" fmla="*/ 2146040 w 2771192"/>
                <a:gd name="connsiteY2" fmla="*/ 110939 h 876049"/>
                <a:gd name="connsiteX3" fmla="*/ 2771192 w 2771192"/>
                <a:gd name="connsiteY3" fmla="*/ 876049 h 876049"/>
                <a:gd name="connsiteX4" fmla="*/ 2453951 w 2771192"/>
                <a:gd name="connsiteY4" fmla="*/ 876049 h 876049"/>
                <a:gd name="connsiteX5" fmla="*/ 1894114 w 2771192"/>
                <a:gd name="connsiteY5" fmla="*/ 325543 h 876049"/>
                <a:gd name="connsiteX6" fmla="*/ 998375 w 2771192"/>
                <a:gd name="connsiteY6" fmla="*/ 176253 h 876049"/>
                <a:gd name="connsiteX7" fmla="*/ 0 w 2771192"/>
                <a:gd name="connsiteY7" fmla="*/ 605461 h 876049"/>
                <a:gd name="connsiteX0" fmla="*/ 0 w 2771192"/>
                <a:gd name="connsiteY0" fmla="*/ 642651 h 913239"/>
                <a:gd name="connsiteX1" fmla="*/ 867747 w 2771192"/>
                <a:gd name="connsiteY1" fmla="*/ 45492 h 913239"/>
                <a:gd name="connsiteX2" fmla="*/ 2146040 w 2771192"/>
                <a:gd name="connsiteY2" fmla="*/ 148129 h 913239"/>
                <a:gd name="connsiteX3" fmla="*/ 2771192 w 2771192"/>
                <a:gd name="connsiteY3" fmla="*/ 913239 h 913239"/>
                <a:gd name="connsiteX4" fmla="*/ 2453951 w 2771192"/>
                <a:gd name="connsiteY4" fmla="*/ 913239 h 913239"/>
                <a:gd name="connsiteX5" fmla="*/ 1894114 w 2771192"/>
                <a:gd name="connsiteY5" fmla="*/ 362733 h 913239"/>
                <a:gd name="connsiteX6" fmla="*/ 998375 w 2771192"/>
                <a:gd name="connsiteY6" fmla="*/ 213443 h 913239"/>
                <a:gd name="connsiteX7" fmla="*/ 0 w 2771192"/>
                <a:gd name="connsiteY7" fmla="*/ 642651 h 913239"/>
                <a:gd name="connsiteX0" fmla="*/ 0 w 2771192"/>
                <a:gd name="connsiteY0" fmla="*/ 620929 h 891517"/>
                <a:gd name="connsiteX1" fmla="*/ 867747 w 2771192"/>
                <a:gd name="connsiteY1" fmla="*/ 23770 h 891517"/>
                <a:gd name="connsiteX2" fmla="*/ 2108717 w 2771192"/>
                <a:gd name="connsiteY2" fmla="*/ 210382 h 891517"/>
                <a:gd name="connsiteX3" fmla="*/ 2771192 w 2771192"/>
                <a:gd name="connsiteY3" fmla="*/ 891517 h 891517"/>
                <a:gd name="connsiteX4" fmla="*/ 2453951 w 2771192"/>
                <a:gd name="connsiteY4" fmla="*/ 891517 h 891517"/>
                <a:gd name="connsiteX5" fmla="*/ 1894114 w 2771192"/>
                <a:gd name="connsiteY5" fmla="*/ 341011 h 891517"/>
                <a:gd name="connsiteX6" fmla="*/ 998375 w 2771192"/>
                <a:gd name="connsiteY6" fmla="*/ 191721 h 891517"/>
                <a:gd name="connsiteX7" fmla="*/ 0 w 2771192"/>
                <a:gd name="connsiteY7" fmla="*/ 620929 h 891517"/>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998375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998375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998375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998375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998375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895738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895738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895738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895738 w 2771192"/>
                <a:gd name="connsiteY6" fmla="*/ 183072 h 882868"/>
                <a:gd name="connsiteX7" fmla="*/ 0 w 2771192"/>
                <a:gd name="connsiteY7" fmla="*/ 612280 h 882868"/>
                <a:gd name="connsiteX0" fmla="*/ 0 w 2771192"/>
                <a:gd name="connsiteY0" fmla="*/ 612280 h 882868"/>
                <a:gd name="connsiteX1" fmla="*/ 867747 w 2771192"/>
                <a:gd name="connsiteY1" fmla="*/ 15121 h 882868"/>
                <a:gd name="connsiteX2" fmla="*/ 2108717 w 2771192"/>
                <a:gd name="connsiteY2" fmla="*/ 201733 h 882868"/>
                <a:gd name="connsiteX3" fmla="*/ 2771192 w 2771192"/>
                <a:gd name="connsiteY3" fmla="*/ 882868 h 882868"/>
                <a:gd name="connsiteX4" fmla="*/ 2453951 w 2771192"/>
                <a:gd name="connsiteY4" fmla="*/ 882868 h 882868"/>
                <a:gd name="connsiteX5" fmla="*/ 1894114 w 2771192"/>
                <a:gd name="connsiteY5" fmla="*/ 332362 h 882868"/>
                <a:gd name="connsiteX6" fmla="*/ 895738 w 2771192"/>
                <a:gd name="connsiteY6" fmla="*/ 183072 h 882868"/>
                <a:gd name="connsiteX7" fmla="*/ 0 w 2771192"/>
                <a:gd name="connsiteY7" fmla="*/ 612280 h 882868"/>
                <a:gd name="connsiteX0" fmla="*/ 0 w 2771192"/>
                <a:gd name="connsiteY0" fmla="*/ 609892 h 880480"/>
                <a:gd name="connsiteX1" fmla="*/ 867747 w 2771192"/>
                <a:gd name="connsiteY1" fmla="*/ 12733 h 880480"/>
                <a:gd name="connsiteX2" fmla="*/ 2136708 w 2771192"/>
                <a:gd name="connsiteY2" fmla="*/ 236667 h 880480"/>
                <a:gd name="connsiteX3" fmla="*/ 2771192 w 2771192"/>
                <a:gd name="connsiteY3" fmla="*/ 880480 h 880480"/>
                <a:gd name="connsiteX4" fmla="*/ 2453951 w 2771192"/>
                <a:gd name="connsiteY4" fmla="*/ 880480 h 880480"/>
                <a:gd name="connsiteX5" fmla="*/ 1894114 w 2771192"/>
                <a:gd name="connsiteY5" fmla="*/ 329974 h 880480"/>
                <a:gd name="connsiteX6" fmla="*/ 895738 w 2771192"/>
                <a:gd name="connsiteY6" fmla="*/ 180684 h 880480"/>
                <a:gd name="connsiteX7" fmla="*/ 0 w 2771192"/>
                <a:gd name="connsiteY7" fmla="*/ 609892 h 880480"/>
                <a:gd name="connsiteX0" fmla="*/ 0 w 2771192"/>
                <a:gd name="connsiteY0" fmla="*/ 614250 h 884838"/>
                <a:gd name="connsiteX1" fmla="*/ 867747 w 2771192"/>
                <a:gd name="connsiteY1" fmla="*/ 17091 h 884838"/>
                <a:gd name="connsiteX2" fmla="*/ 2136708 w 2771192"/>
                <a:gd name="connsiteY2" fmla="*/ 241025 h 884838"/>
                <a:gd name="connsiteX3" fmla="*/ 2771192 w 2771192"/>
                <a:gd name="connsiteY3" fmla="*/ 884838 h 884838"/>
                <a:gd name="connsiteX4" fmla="*/ 2453951 w 2771192"/>
                <a:gd name="connsiteY4" fmla="*/ 884838 h 884838"/>
                <a:gd name="connsiteX5" fmla="*/ 1894114 w 2771192"/>
                <a:gd name="connsiteY5" fmla="*/ 334332 h 884838"/>
                <a:gd name="connsiteX6" fmla="*/ 895738 w 2771192"/>
                <a:gd name="connsiteY6" fmla="*/ 185042 h 884838"/>
                <a:gd name="connsiteX7" fmla="*/ 0 w 2771192"/>
                <a:gd name="connsiteY7" fmla="*/ 614250 h 884838"/>
                <a:gd name="connsiteX0" fmla="*/ 0 w 2771192"/>
                <a:gd name="connsiteY0" fmla="*/ 614250 h 884838"/>
                <a:gd name="connsiteX1" fmla="*/ 867747 w 2771192"/>
                <a:gd name="connsiteY1" fmla="*/ 17091 h 884838"/>
                <a:gd name="connsiteX2" fmla="*/ 2136708 w 2771192"/>
                <a:gd name="connsiteY2" fmla="*/ 241025 h 884838"/>
                <a:gd name="connsiteX3" fmla="*/ 2771192 w 2771192"/>
                <a:gd name="connsiteY3" fmla="*/ 884838 h 884838"/>
                <a:gd name="connsiteX4" fmla="*/ 2453951 w 2771192"/>
                <a:gd name="connsiteY4" fmla="*/ 884838 h 884838"/>
                <a:gd name="connsiteX5" fmla="*/ 1894114 w 2771192"/>
                <a:gd name="connsiteY5" fmla="*/ 334332 h 884838"/>
                <a:gd name="connsiteX6" fmla="*/ 895738 w 2771192"/>
                <a:gd name="connsiteY6" fmla="*/ 185042 h 884838"/>
                <a:gd name="connsiteX7" fmla="*/ 0 w 2771192"/>
                <a:gd name="connsiteY7" fmla="*/ 614250 h 884838"/>
                <a:gd name="connsiteX0" fmla="*/ 0 w 2771192"/>
                <a:gd name="connsiteY0" fmla="*/ 622758 h 893346"/>
                <a:gd name="connsiteX1" fmla="*/ 839755 w 2771192"/>
                <a:gd name="connsiteY1" fmla="*/ 16268 h 893346"/>
                <a:gd name="connsiteX2" fmla="*/ 2136708 w 2771192"/>
                <a:gd name="connsiteY2" fmla="*/ 249533 h 893346"/>
                <a:gd name="connsiteX3" fmla="*/ 2771192 w 2771192"/>
                <a:gd name="connsiteY3" fmla="*/ 893346 h 893346"/>
                <a:gd name="connsiteX4" fmla="*/ 2453951 w 2771192"/>
                <a:gd name="connsiteY4" fmla="*/ 893346 h 893346"/>
                <a:gd name="connsiteX5" fmla="*/ 1894114 w 2771192"/>
                <a:gd name="connsiteY5" fmla="*/ 342840 h 893346"/>
                <a:gd name="connsiteX6" fmla="*/ 895738 w 2771192"/>
                <a:gd name="connsiteY6" fmla="*/ 193550 h 893346"/>
                <a:gd name="connsiteX7" fmla="*/ 0 w 2771192"/>
                <a:gd name="connsiteY7" fmla="*/ 622758 h 893346"/>
                <a:gd name="connsiteX0" fmla="*/ 0 w 2771192"/>
                <a:gd name="connsiteY0" fmla="*/ 622758 h 893346"/>
                <a:gd name="connsiteX1" fmla="*/ 839755 w 2771192"/>
                <a:gd name="connsiteY1" fmla="*/ 16268 h 893346"/>
                <a:gd name="connsiteX2" fmla="*/ 2136708 w 2771192"/>
                <a:gd name="connsiteY2" fmla="*/ 249533 h 893346"/>
                <a:gd name="connsiteX3" fmla="*/ 2771192 w 2771192"/>
                <a:gd name="connsiteY3" fmla="*/ 893346 h 893346"/>
                <a:gd name="connsiteX4" fmla="*/ 2453951 w 2771192"/>
                <a:gd name="connsiteY4" fmla="*/ 893346 h 893346"/>
                <a:gd name="connsiteX5" fmla="*/ 1894114 w 2771192"/>
                <a:gd name="connsiteY5" fmla="*/ 342840 h 893346"/>
                <a:gd name="connsiteX6" fmla="*/ 914400 w 2771192"/>
                <a:gd name="connsiteY6" fmla="*/ 156227 h 893346"/>
                <a:gd name="connsiteX7" fmla="*/ 0 w 2771192"/>
                <a:gd name="connsiteY7" fmla="*/ 622758 h 893346"/>
                <a:gd name="connsiteX0" fmla="*/ 0 w 2771192"/>
                <a:gd name="connsiteY0" fmla="*/ 622758 h 893346"/>
                <a:gd name="connsiteX1" fmla="*/ 839755 w 2771192"/>
                <a:gd name="connsiteY1" fmla="*/ 16268 h 893346"/>
                <a:gd name="connsiteX2" fmla="*/ 2136708 w 2771192"/>
                <a:gd name="connsiteY2" fmla="*/ 249533 h 893346"/>
                <a:gd name="connsiteX3" fmla="*/ 2771192 w 2771192"/>
                <a:gd name="connsiteY3" fmla="*/ 893346 h 893346"/>
                <a:gd name="connsiteX4" fmla="*/ 2453951 w 2771192"/>
                <a:gd name="connsiteY4" fmla="*/ 893346 h 893346"/>
                <a:gd name="connsiteX5" fmla="*/ 1894114 w 2771192"/>
                <a:gd name="connsiteY5" fmla="*/ 342840 h 893346"/>
                <a:gd name="connsiteX6" fmla="*/ 914400 w 2771192"/>
                <a:gd name="connsiteY6" fmla="*/ 156227 h 893346"/>
                <a:gd name="connsiteX7" fmla="*/ 0 w 2771192"/>
                <a:gd name="connsiteY7" fmla="*/ 622758 h 893346"/>
                <a:gd name="connsiteX0" fmla="*/ 0 w 2771192"/>
                <a:gd name="connsiteY0" fmla="*/ 622758 h 893346"/>
                <a:gd name="connsiteX1" fmla="*/ 839755 w 2771192"/>
                <a:gd name="connsiteY1" fmla="*/ 16268 h 893346"/>
                <a:gd name="connsiteX2" fmla="*/ 2136708 w 2771192"/>
                <a:gd name="connsiteY2" fmla="*/ 249533 h 893346"/>
                <a:gd name="connsiteX3" fmla="*/ 2771192 w 2771192"/>
                <a:gd name="connsiteY3" fmla="*/ 893346 h 893346"/>
                <a:gd name="connsiteX4" fmla="*/ 2453951 w 2771192"/>
                <a:gd name="connsiteY4" fmla="*/ 893346 h 893346"/>
                <a:gd name="connsiteX5" fmla="*/ 1894114 w 2771192"/>
                <a:gd name="connsiteY5" fmla="*/ 342840 h 893346"/>
                <a:gd name="connsiteX6" fmla="*/ 914400 w 2771192"/>
                <a:gd name="connsiteY6" fmla="*/ 156227 h 893346"/>
                <a:gd name="connsiteX7" fmla="*/ 0 w 2771192"/>
                <a:gd name="connsiteY7" fmla="*/ 622758 h 893346"/>
                <a:gd name="connsiteX0" fmla="*/ 0 w 2771192"/>
                <a:gd name="connsiteY0" fmla="*/ 605822 h 876410"/>
                <a:gd name="connsiteX1" fmla="*/ 849086 w 2771192"/>
                <a:gd name="connsiteY1" fmla="*/ 17994 h 876410"/>
                <a:gd name="connsiteX2" fmla="*/ 2136708 w 2771192"/>
                <a:gd name="connsiteY2" fmla="*/ 232597 h 876410"/>
                <a:gd name="connsiteX3" fmla="*/ 2771192 w 2771192"/>
                <a:gd name="connsiteY3" fmla="*/ 876410 h 876410"/>
                <a:gd name="connsiteX4" fmla="*/ 2453951 w 2771192"/>
                <a:gd name="connsiteY4" fmla="*/ 876410 h 876410"/>
                <a:gd name="connsiteX5" fmla="*/ 1894114 w 2771192"/>
                <a:gd name="connsiteY5" fmla="*/ 325904 h 876410"/>
                <a:gd name="connsiteX6" fmla="*/ 914400 w 2771192"/>
                <a:gd name="connsiteY6" fmla="*/ 139291 h 876410"/>
                <a:gd name="connsiteX7" fmla="*/ 0 w 2771192"/>
                <a:gd name="connsiteY7" fmla="*/ 605822 h 876410"/>
                <a:gd name="connsiteX0" fmla="*/ 0 w 2771192"/>
                <a:gd name="connsiteY0" fmla="*/ 595737 h 866325"/>
                <a:gd name="connsiteX1" fmla="*/ 849086 w 2771192"/>
                <a:gd name="connsiteY1" fmla="*/ 7909 h 866325"/>
                <a:gd name="connsiteX2" fmla="*/ 2136708 w 2771192"/>
                <a:gd name="connsiteY2" fmla="*/ 222512 h 866325"/>
                <a:gd name="connsiteX3" fmla="*/ 2771192 w 2771192"/>
                <a:gd name="connsiteY3" fmla="*/ 866325 h 866325"/>
                <a:gd name="connsiteX4" fmla="*/ 2453951 w 2771192"/>
                <a:gd name="connsiteY4" fmla="*/ 866325 h 866325"/>
                <a:gd name="connsiteX5" fmla="*/ 1894114 w 2771192"/>
                <a:gd name="connsiteY5" fmla="*/ 315819 h 866325"/>
                <a:gd name="connsiteX6" fmla="*/ 914400 w 2771192"/>
                <a:gd name="connsiteY6" fmla="*/ 129206 h 866325"/>
                <a:gd name="connsiteX7" fmla="*/ 0 w 2771192"/>
                <a:gd name="connsiteY7" fmla="*/ 595737 h 866325"/>
                <a:gd name="connsiteX0" fmla="*/ 0 w 2771192"/>
                <a:gd name="connsiteY0" fmla="*/ 595737 h 866325"/>
                <a:gd name="connsiteX1" fmla="*/ 849086 w 2771192"/>
                <a:gd name="connsiteY1" fmla="*/ 7909 h 866325"/>
                <a:gd name="connsiteX2" fmla="*/ 2136708 w 2771192"/>
                <a:gd name="connsiteY2" fmla="*/ 222512 h 866325"/>
                <a:gd name="connsiteX3" fmla="*/ 2771192 w 2771192"/>
                <a:gd name="connsiteY3" fmla="*/ 866325 h 866325"/>
                <a:gd name="connsiteX4" fmla="*/ 2453951 w 2771192"/>
                <a:gd name="connsiteY4" fmla="*/ 866325 h 866325"/>
                <a:gd name="connsiteX5" fmla="*/ 1894114 w 2771192"/>
                <a:gd name="connsiteY5" fmla="*/ 315819 h 866325"/>
                <a:gd name="connsiteX6" fmla="*/ 914400 w 2771192"/>
                <a:gd name="connsiteY6" fmla="*/ 129206 h 866325"/>
                <a:gd name="connsiteX7" fmla="*/ 0 w 2771192"/>
                <a:gd name="connsiteY7" fmla="*/ 595737 h 866325"/>
                <a:gd name="connsiteX0" fmla="*/ 0 w 2771192"/>
                <a:gd name="connsiteY0" fmla="*/ 598940 h 869528"/>
                <a:gd name="connsiteX1" fmla="*/ 849086 w 2771192"/>
                <a:gd name="connsiteY1" fmla="*/ 11112 h 869528"/>
                <a:gd name="connsiteX2" fmla="*/ 2136708 w 2771192"/>
                <a:gd name="connsiteY2" fmla="*/ 225715 h 869528"/>
                <a:gd name="connsiteX3" fmla="*/ 2771192 w 2771192"/>
                <a:gd name="connsiteY3" fmla="*/ 869528 h 869528"/>
                <a:gd name="connsiteX4" fmla="*/ 2453951 w 2771192"/>
                <a:gd name="connsiteY4" fmla="*/ 869528 h 869528"/>
                <a:gd name="connsiteX5" fmla="*/ 1894114 w 2771192"/>
                <a:gd name="connsiteY5" fmla="*/ 319022 h 869528"/>
                <a:gd name="connsiteX6" fmla="*/ 914400 w 2771192"/>
                <a:gd name="connsiteY6" fmla="*/ 132409 h 869528"/>
                <a:gd name="connsiteX7" fmla="*/ 0 w 2771192"/>
                <a:gd name="connsiteY7" fmla="*/ 598940 h 869528"/>
                <a:gd name="connsiteX0" fmla="*/ 0 w 2771192"/>
                <a:gd name="connsiteY0" fmla="*/ 605924 h 876512"/>
                <a:gd name="connsiteX1" fmla="*/ 849086 w 2771192"/>
                <a:gd name="connsiteY1" fmla="*/ 18096 h 876512"/>
                <a:gd name="connsiteX2" fmla="*/ 2136708 w 2771192"/>
                <a:gd name="connsiteY2" fmla="*/ 232699 h 876512"/>
                <a:gd name="connsiteX3" fmla="*/ 2771192 w 2771192"/>
                <a:gd name="connsiteY3" fmla="*/ 876512 h 876512"/>
                <a:gd name="connsiteX4" fmla="*/ 2453951 w 2771192"/>
                <a:gd name="connsiteY4" fmla="*/ 876512 h 876512"/>
                <a:gd name="connsiteX5" fmla="*/ 1894114 w 2771192"/>
                <a:gd name="connsiteY5" fmla="*/ 326006 h 876512"/>
                <a:gd name="connsiteX6" fmla="*/ 914400 w 2771192"/>
                <a:gd name="connsiteY6" fmla="*/ 139393 h 876512"/>
                <a:gd name="connsiteX7" fmla="*/ 0 w 2771192"/>
                <a:gd name="connsiteY7" fmla="*/ 605924 h 876512"/>
                <a:gd name="connsiteX0" fmla="*/ 0 w 2771192"/>
                <a:gd name="connsiteY0" fmla="*/ 626082 h 896670"/>
                <a:gd name="connsiteX1" fmla="*/ 849086 w 2771192"/>
                <a:gd name="connsiteY1" fmla="*/ 38254 h 896670"/>
                <a:gd name="connsiteX2" fmla="*/ 2136708 w 2771192"/>
                <a:gd name="connsiteY2" fmla="*/ 252857 h 896670"/>
                <a:gd name="connsiteX3" fmla="*/ 2771192 w 2771192"/>
                <a:gd name="connsiteY3" fmla="*/ 896670 h 896670"/>
                <a:gd name="connsiteX4" fmla="*/ 2453951 w 2771192"/>
                <a:gd name="connsiteY4" fmla="*/ 896670 h 896670"/>
                <a:gd name="connsiteX5" fmla="*/ 1894114 w 2771192"/>
                <a:gd name="connsiteY5" fmla="*/ 346164 h 896670"/>
                <a:gd name="connsiteX6" fmla="*/ 914400 w 2771192"/>
                <a:gd name="connsiteY6" fmla="*/ 159551 h 896670"/>
                <a:gd name="connsiteX7" fmla="*/ 0 w 2771192"/>
                <a:gd name="connsiteY7" fmla="*/ 626082 h 896670"/>
                <a:gd name="connsiteX0" fmla="*/ 0 w 2771192"/>
                <a:gd name="connsiteY0" fmla="*/ 626082 h 896670"/>
                <a:gd name="connsiteX1" fmla="*/ 849086 w 2771192"/>
                <a:gd name="connsiteY1" fmla="*/ 38254 h 896670"/>
                <a:gd name="connsiteX2" fmla="*/ 2136708 w 2771192"/>
                <a:gd name="connsiteY2" fmla="*/ 252857 h 896670"/>
                <a:gd name="connsiteX3" fmla="*/ 2771192 w 2771192"/>
                <a:gd name="connsiteY3" fmla="*/ 896670 h 896670"/>
                <a:gd name="connsiteX4" fmla="*/ 2453951 w 2771192"/>
                <a:gd name="connsiteY4" fmla="*/ 896670 h 896670"/>
                <a:gd name="connsiteX5" fmla="*/ 1894114 w 2771192"/>
                <a:gd name="connsiteY5" fmla="*/ 346164 h 896670"/>
                <a:gd name="connsiteX6" fmla="*/ 914400 w 2771192"/>
                <a:gd name="connsiteY6" fmla="*/ 159551 h 896670"/>
                <a:gd name="connsiteX7" fmla="*/ 0 w 2771192"/>
                <a:gd name="connsiteY7" fmla="*/ 626082 h 896670"/>
                <a:gd name="connsiteX0" fmla="*/ 0 w 2771192"/>
                <a:gd name="connsiteY0" fmla="*/ 626082 h 896670"/>
                <a:gd name="connsiteX1" fmla="*/ 849086 w 2771192"/>
                <a:gd name="connsiteY1" fmla="*/ 38254 h 896670"/>
                <a:gd name="connsiteX2" fmla="*/ 2136708 w 2771192"/>
                <a:gd name="connsiteY2" fmla="*/ 252857 h 896670"/>
                <a:gd name="connsiteX3" fmla="*/ 2771192 w 2771192"/>
                <a:gd name="connsiteY3" fmla="*/ 896670 h 896670"/>
                <a:gd name="connsiteX4" fmla="*/ 2453951 w 2771192"/>
                <a:gd name="connsiteY4" fmla="*/ 896670 h 896670"/>
                <a:gd name="connsiteX5" fmla="*/ 1894114 w 2771192"/>
                <a:gd name="connsiteY5" fmla="*/ 346164 h 896670"/>
                <a:gd name="connsiteX6" fmla="*/ 914400 w 2771192"/>
                <a:gd name="connsiteY6" fmla="*/ 159551 h 896670"/>
                <a:gd name="connsiteX7" fmla="*/ 0 w 2771192"/>
                <a:gd name="connsiteY7" fmla="*/ 626082 h 896670"/>
                <a:gd name="connsiteX0" fmla="*/ 0 w 2771192"/>
                <a:gd name="connsiteY0" fmla="*/ 626082 h 896670"/>
                <a:gd name="connsiteX1" fmla="*/ 849086 w 2771192"/>
                <a:gd name="connsiteY1" fmla="*/ 38254 h 896670"/>
                <a:gd name="connsiteX2" fmla="*/ 2136708 w 2771192"/>
                <a:gd name="connsiteY2" fmla="*/ 252857 h 896670"/>
                <a:gd name="connsiteX3" fmla="*/ 2771192 w 2771192"/>
                <a:gd name="connsiteY3" fmla="*/ 896670 h 896670"/>
                <a:gd name="connsiteX4" fmla="*/ 2453951 w 2771192"/>
                <a:gd name="connsiteY4" fmla="*/ 896670 h 896670"/>
                <a:gd name="connsiteX5" fmla="*/ 1894114 w 2771192"/>
                <a:gd name="connsiteY5" fmla="*/ 346164 h 896670"/>
                <a:gd name="connsiteX6" fmla="*/ 914400 w 2771192"/>
                <a:gd name="connsiteY6" fmla="*/ 159551 h 896670"/>
                <a:gd name="connsiteX7" fmla="*/ 0 w 2771192"/>
                <a:gd name="connsiteY7" fmla="*/ 626082 h 896670"/>
                <a:gd name="connsiteX0" fmla="*/ 0 w 2771192"/>
                <a:gd name="connsiteY0" fmla="*/ 626082 h 896670"/>
                <a:gd name="connsiteX1" fmla="*/ 849086 w 2771192"/>
                <a:gd name="connsiteY1" fmla="*/ 38254 h 896670"/>
                <a:gd name="connsiteX2" fmla="*/ 2136708 w 2771192"/>
                <a:gd name="connsiteY2" fmla="*/ 252857 h 896670"/>
                <a:gd name="connsiteX3" fmla="*/ 2771192 w 2771192"/>
                <a:gd name="connsiteY3" fmla="*/ 896670 h 896670"/>
                <a:gd name="connsiteX4" fmla="*/ 2453951 w 2771192"/>
                <a:gd name="connsiteY4" fmla="*/ 896670 h 896670"/>
                <a:gd name="connsiteX5" fmla="*/ 1894114 w 2771192"/>
                <a:gd name="connsiteY5" fmla="*/ 346164 h 896670"/>
                <a:gd name="connsiteX6" fmla="*/ 914400 w 2771192"/>
                <a:gd name="connsiteY6" fmla="*/ 159551 h 896670"/>
                <a:gd name="connsiteX7" fmla="*/ 0 w 2771192"/>
                <a:gd name="connsiteY7" fmla="*/ 626082 h 896670"/>
                <a:gd name="connsiteX0" fmla="*/ 0 w 2771192"/>
                <a:gd name="connsiteY0" fmla="*/ 649053 h 919641"/>
                <a:gd name="connsiteX1" fmla="*/ 849086 w 2771192"/>
                <a:gd name="connsiteY1" fmla="*/ 61225 h 919641"/>
                <a:gd name="connsiteX2" fmla="*/ 2136708 w 2771192"/>
                <a:gd name="connsiteY2" fmla="*/ 275828 h 919641"/>
                <a:gd name="connsiteX3" fmla="*/ 2771192 w 2771192"/>
                <a:gd name="connsiteY3" fmla="*/ 919641 h 919641"/>
                <a:gd name="connsiteX4" fmla="*/ 2453951 w 2771192"/>
                <a:gd name="connsiteY4" fmla="*/ 919641 h 919641"/>
                <a:gd name="connsiteX5" fmla="*/ 1894114 w 2771192"/>
                <a:gd name="connsiteY5" fmla="*/ 369135 h 919641"/>
                <a:gd name="connsiteX6" fmla="*/ 914400 w 2771192"/>
                <a:gd name="connsiteY6" fmla="*/ 182522 h 919641"/>
                <a:gd name="connsiteX7" fmla="*/ 0 w 2771192"/>
                <a:gd name="connsiteY7" fmla="*/ 649053 h 91964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14400 w 2771192"/>
                <a:gd name="connsiteY6" fmla="*/ 201232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14400 w 2771192"/>
                <a:gd name="connsiteY6" fmla="*/ 201232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14400 w 2771192"/>
                <a:gd name="connsiteY6" fmla="*/ 201232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14400 w 2771192"/>
                <a:gd name="connsiteY6" fmla="*/ 201232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14400 w 2771192"/>
                <a:gd name="connsiteY6" fmla="*/ 201232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14400 w 2771192"/>
                <a:gd name="connsiteY6" fmla="*/ 201232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43516 w 2771192"/>
                <a:gd name="connsiteY6" fmla="*/ 212878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43516 w 2771192"/>
                <a:gd name="connsiteY6" fmla="*/ 212878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43516 w 2771192"/>
                <a:gd name="connsiteY6" fmla="*/ 212878 h 938351"/>
                <a:gd name="connsiteX7" fmla="*/ 0 w 2771192"/>
                <a:gd name="connsiteY7" fmla="*/ 667763 h 938351"/>
                <a:gd name="connsiteX0" fmla="*/ 0 w 2771192"/>
                <a:gd name="connsiteY0" fmla="*/ 667763 h 938351"/>
                <a:gd name="connsiteX1" fmla="*/ 849086 w 2771192"/>
                <a:gd name="connsiteY1" fmla="*/ 56642 h 938351"/>
                <a:gd name="connsiteX2" fmla="*/ 2136708 w 2771192"/>
                <a:gd name="connsiteY2" fmla="*/ 294538 h 938351"/>
                <a:gd name="connsiteX3" fmla="*/ 2771192 w 2771192"/>
                <a:gd name="connsiteY3" fmla="*/ 938351 h 938351"/>
                <a:gd name="connsiteX4" fmla="*/ 2453951 w 2771192"/>
                <a:gd name="connsiteY4" fmla="*/ 938351 h 938351"/>
                <a:gd name="connsiteX5" fmla="*/ 1894114 w 2771192"/>
                <a:gd name="connsiteY5" fmla="*/ 387845 h 938351"/>
                <a:gd name="connsiteX6" fmla="*/ 943516 w 2771192"/>
                <a:gd name="connsiteY6" fmla="*/ 212878 h 938351"/>
                <a:gd name="connsiteX7" fmla="*/ 0 w 2771192"/>
                <a:gd name="connsiteY7" fmla="*/ 667763 h 93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1192" h="938351">
                  <a:moveTo>
                    <a:pt x="0" y="667763"/>
                  </a:moveTo>
                  <a:cubicBezTo>
                    <a:pt x="332395" y="334244"/>
                    <a:pt x="571484" y="156893"/>
                    <a:pt x="849086" y="56642"/>
                  </a:cubicBezTo>
                  <a:cubicBezTo>
                    <a:pt x="1385824" y="-85963"/>
                    <a:pt x="1822578" y="58160"/>
                    <a:pt x="2136708" y="294538"/>
                  </a:cubicBezTo>
                  <a:cubicBezTo>
                    <a:pt x="2516154" y="596228"/>
                    <a:pt x="2550367" y="711306"/>
                    <a:pt x="2771192" y="938351"/>
                  </a:cubicBezTo>
                  <a:lnTo>
                    <a:pt x="2453951" y="938351"/>
                  </a:lnTo>
                  <a:cubicBezTo>
                    <a:pt x="2379307" y="801502"/>
                    <a:pt x="2183363" y="571347"/>
                    <a:pt x="1894114" y="387845"/>
                  </a:cubicBezTo>
                  <a:cubicBezTo>
                    <a:pt x="1711930" y="278592"/>
                    <a:pt x="1581371" y="180982"/>
                    <a:pt x="943516" y="212878"/>
                  </a:cubicBezTo>
                  <a:cubicBezTo>
                    <a:pt x="608605" y="233591"/>
                    <a:pt x="342782" y="486248"/>
                    <a:pt x="0" y="667763"/>
                  </a:cubicBezTo>
                  <a:close/>
                </a:path>
              </a:pathLst>
            </a:custGeom>
            <a:solidFill>
              <a:srgbClr val="7DCA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 name="4-Point Star 5"/>
          <p:cNvSpPr/>
          <p:nvPr/>
        </p:nvSpPr>
        <p:spPr>
          <a:xfrm>
            <a:off x="4903332" y="2474965"/>
            <a:ext cx="288000" cy="288000"/>
          </a:xfrm>
          <a:prstGeom prst="star4">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4-Point Star 6"/>
          <p:cNvSpPr/>
          <p:nvPr/>
        </p:nvSpPr>
        <p:spPr>
          <a:xfrm>
            <a:off x="5305950" y="1897824"/>
            <a:ext cx="288000" cy="288000"/>
          </a:xfrm>
          <a:prstGeom prst="star4">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3_Para_Value"/>
          <p:cNvSpPr/>
          <p:nvPr/>
        </p:nvSpPr>
        <p:spPr>
          <a:xfrm>
            <a:off x="4707488" y="3426095"/>
            <a:ext cx="2827856" cy="646331"/>
          </a:xfrm>
          <a:prstGeom prst="rect">
            <a:avLst/>
          </a:prstGeom>
        </p:spPr>
        <p:txBody>
          <a:bodyPr wrap="square">
            <a:spAutoFit/>
          </a:bodyPr>
          <a:lstStyle/>
          <a:p>
            <a:pPr algn="ctr"/>
            <a:r>
              <a:rPr lang="en-US" sz="3600" b="1" dirty="0">
                <a:solidFill>
                  <a:srgbClr val="734B41"/>
                </a:solidFill>
              </a:rPr>
              <a:t>Thank You</a:t>
            </a:r>
          </a:p>
        </p:txBody>
      </p:sp>
      <p:sp>
        <p:nvSpPr>
          <p:cNvPr id="4" name="4-Point Star 3"/>
          <p:cNvSpPr/>
          <p:nvPr/>
        </p:nvSpPr>
        <p:spPr>
          <a:xfrm>
            <a:off x="6734632" y="2115852"/>
            <a:ext cx="284600" cy="284600"/>
          </a:xfrm>
          <a:prstGeom prst="star4">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Location_TextBox">
            <a:extLst>
              <a:ext uri="{FF2B5EF4-FFF2-40B4-BE49-F238E27FC236}">
                <a16:creationId xmlns:a16="http://schemas.microsoft.com/office/drawing/2014/main" id="{02EDB488-3FCE-18B8-EF27-93C0C0EEFF0D}"/>
              </a:ext>
            </a:extLst>
          </p:cNvPr>
          <p:cNvSpPr txBox="1"/>
          <p:nvPr/>
        </p:nvSpPr>
        <p:spPr>
          <a:xfrm>
            <a:off x="77000" y="5966247"/>
            <a:ext cx="6018999" cy="369332"/>
          </a:xfrm>
          <a:prstGeom prst="rect">
            <a:avLst/>
          </a:prstGeom>
          <a:noFill/>
        </p:spPr>
        <p:txBody>
          <a:bodyPr wrap="square" rtlCol="0">
            <a:spAutoFit/>
          </a:bodyPr>
          <a:lstStyle/>
          <a:p>
            <a:r>
              <a:rPr lang="en-IN" dirty="0">
                <a:solidFill>
                  <a:srgbClr val="734B41"/>
                </a:solidFill>
              </a:rPr>
              <a:t>Mumbai | Delhi | Kolkata | Hyderabad | Jaipur | Ahmedabad  </a:t>
            </a:r>
          </a:p>
        </p:txBody>
      </p:sp>
      <p:sp>
        <p:nvSpPr>
          <p:cNvPr id="17" name="Email_TextBox">
            <a:extLst>
              <a:ext uri="{FF2B5EF4-FFF2-40B4-BE49-F238E27FC236}">
                <a16:creationId xmlns:a16="http://schemas.microsoft.com/office/drawing/2014/main" id="{541AAEF6-4FEF-C43D-7390-399F3093EF84}"/>
              </a:ext>
            </a:extLst>
          </p:cNvPr>
          <p:cNvSpPr txBox="1"/>
          <p:nvPr/>
        </p:nvSpPr>
        <p:spPr>
          <a:xfrm>
            <a:off x="7474508" y="5966247"/>
            <a:ext cx="1916286" cy="369332"/>
          </a:xfrm>
          <a:prstGeom prst="rect">
            <a:avLst/>
          </a:prstGeom>
          <a:noFill/>
        </p:spPr>
        <p:txBody>
          <a:bodyPr wrap="square" rtlCol="0">
            <a:spAutoFit/>
          </a:bodyPr>
          <a:lstStyle/>
          <a:p>
            <a:pPr algn="r"/>
            <a:r>
              <a:rPr lang="en-IN" dirty="0">
                <a:solidFill>
                  <a:srgbClr val="734B41"/>
                </a:solidFill>
              </a:rPr>
              <a:t>Connect us at:  </a:t>
            </a:r>
            <a:r>
              <a:rPr lang="en-IN" dirty="0">
                <a:solidFill>
                  <a:srgbClr val="734B41"/>
                </a:solidFill>
                <a:hlinkClick r:id="rId4"/>
              </a:rPr>
              <a:t> </a:t>
            </a:r>
            <a:endParaRPr lang="en-IN" dirty="0">
              <a:solidFill>
                <a:srgbClr val="734B41"/>
              </a:solidFill>
            </a:endParaRPr>
          </a:p>
        </p:txBody>
      </p:sp>
      <p:pic>
        <p:nvPicPr>
          <p:cNvPr id="5" name="Han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9898" y="2164017"/>
            <a:ext cx="1034987" cy="1163332"/>
          </a:xfrm>
          <a:prstGeom prst="rect">
            <a:avLst/>
          </a:prstGeom>
        </p:spPr>
      </p:pic>
      <p:pic>
        <p:nvPicPr>
          <p:cNvPr id="20" name="Picture 19">
            <a:hlinkClick r:id="rId4" tooltip="contact@infragroup.co.in"/>
          </p:cNvPr>
          <p:cNvPicPr>
            <a:picLocks noChangeAspect="1"/>
          </p:cNvPicPr>
          <p:nvPr/>
        </p:nvPicPr>
        <p:blipFill>
          <a:blip r:embed="rId6">
            <a:extLst>
              <a:ext uri="{BEBA8EAE-BF5A-486C-A8C5-ECC9F3942E4B}">
                <a14:imgProps xmlns:a14="http://schemas.microsoft.com/office/drawing/2010/main">
                  <a14:imgLayer r:embed="rId7">
                    <a14:imgEffect>
                      <a14:sharpenSoften amount="49000"/>
                    </a14:imgEffect>
                  </a14:imgLayer>
                </a14:imgProps>
              </a:ext>
              <a:ext uri="{28A0092B-C50C-407E-A947-70E740481C1C}">
                <a14:useLocalDpi xmlns:a14="http://schemas.microsoft.com/office/drawing/2010/main" val="0"/>
              </a:ext>
            </a:extLst>
          </a:blip>
          <a:stretch>
            <a:fillRect/>
          </a:stretch>
        </p:blipFill>
        <p:spPr>
          <a:xfrm>
            <a:off x="9466210" y="6036711"/>
            <a:ext cx="2426860" cy="257246"/>
          </a:xfrm>
          <a:prstGeom prst="rect">
            <a:avLst/>
          </a:prstGeom>
        </p:spPr>
      </p:pic>
      <p:sp>
        <p:nvSpPr>
          <p:cNvPr id="13" name="Rectangle 12"/>
          <p:cNvSpPr/>
          <p:nvPr/>
        </p:nvSpPr>
        <p:spPr>
          <a:xfrm>
            <a:off x="8764945" y="7387961"/>
            <a:ext cx="2629886" cy="369332"/>
          </a:xfrm>
          <a:prstGeom prst="rect">
            <a:avLst/>
          </a:prstGeom>
        </p:spPr>
        <p:txBody>
          <a:bodyPr wrap="none">
            <a:spAutoFit/>
          </a:bodyPr>
          <a:lstStyle/>
          <a:p>
            <a:pPr algn="r"/>
            <a:r>
              <a:rPr lang="en-IN">
                <a:solidFill>
                  <a:srgbClr val="734B41"/>
                </a:solidFill>
              </a:rPr>
              <a:t>contact@infragroup.co.in </a:t>
            </a:r>
          </a:p>
        </p:txBody>
      </p:sp>
      <p:sp>
        <p:nvSpPr>
          <p:cNvPr id="16" name="Google Shape;1788;p71">
            <a:extLst>
              <a:ext uri="{FF2B5EF4-FFF2-40B4-BE49-F238E27FC236}">
                <a16:creationId xmlns:a16="http://schemas.microsoft.com/office/drawing/2014/main" id="{3A22CCDB-CC10-E0C1-E193-7266BB3A1193}"/>
              </a:ext>
            </a:extLst>
          </p:cNvPr>
          <p:cNvSpPr txBox="1">
            <a:spLocks noGrp="1"/>
          </p:cNvSpPr>
          <p:nvPr>
            <p:ph type="sldNum" idx="12"/>
          </p:nvPr>
        </p:nvSpPr>
        <p:spPr>
          <a:xfrm>
            <a:off x="11394831" y="6522098"/>
            <a:ext cx="657126" cy="3122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sz="1200"/>
              <a:pPr marL="0" lvl="0" indent="0" algn="ctr" rtl="0">
                <a:spcBef>
                  <a:spcPts val="0"/>
                </a:spcBef>
                <a:spcAft>
                  <a:spcPts val="0"/>
                </a:spcAft>
                <a:buNone/>
              </a:pPr>
              <a:t>31</a:t>
            </a:fld>
            <a:endParaRPr sz="1200" dirty="0"/>
          </a:p>
        </p:txBody>
      </p:sp>
      <p:sp>
        <p:nvSpPr>
          <p:cNvPr id="2" name="TextBox 1">
            <a:extLst>
              <a:ext uri="{FF2B5EF4-FFF2-40B4-BE49-F238E27FC236}">
                <a16:creationId xmlns:a16="http://schemas.microsoft.com/office/drawing/2014/main" id="{65C9CEAB-88F0-3BDD-143C-B4002EB0AA36}"/>
              </a:ext>
            </a:extLst>
          </p:cNvPr>
          <p:cNvSpPr txBox="1"/>
          <p:nvPr/>
        </p:nvSpPr>
        <p:spPr>
          <a:xfrm>
            <a:off x="4229899" y="5028130"/>
            <a:ext cx="3790151" cy="646331"/>
          </a:xfrm>
          <a:prstGeom prst="rect">
            <a:avLst/>
          </a:prstGeom>
          <a:noFill/>
        </p:spPr>
        <p:txBody>
          <a:bodyPr wrap="square" rtlCol="0">
            <a:spAutoFit/>
          </a:bodyPr>
          <a:lstStyle/>
          <a:p>
            <a:pPr algn="ctr"/>
            <a:r>
              <a:rPr lang="en-IN" dirty="0">
                <a:solidFill>
                  <a:srgbClr val="C00000"/>
                </a:solidFill>
              </a:rPr>
              <a:t>Infrastructure </a:t>
            </a:r>
            <a:r>
              <a:rPr lang="en-IN" dirty="0">
                <a:solidFill>
                  <a:schemeClr val="accent6">
                    <a:lumMod val="75000"/>
                  </a:schemeClr>
                </a:solidFill>
              </a:rPr>
              <a:t>Advisors Private Limited </a:t>
            </a:r>
          </a:p>
          <a:p>
            <a:pPr algn="ctr"/>
            <a:r>
              <a:rPr lang="en-IN" dirty="0">
                <a:solidFill>
                  <a:schemeClr val="accent6">
                    <a:lumMod val="75000"/>
                  </a:schemeClr>
                </a:solidFill>
              </a:rPr>
              <a:t>IAPL-kw </a:t>
            </a:r>
            <a:r>
              <a:rPr lang="en-IN" dirty="0">
                <a:solidFill>
                  <a:srgbClr val="C00000"/>
                </a:solidFill>
              </a:rPr>
              <a:t>Capital Advisors </a:t>
            </a:r>
            <a:r>
              <a:rPr lang="en-IN" dirty="0">
                <a:solidFill>
                  <a:schemeClr val="accent6">
                    <a:lumMod val="75000"/>
                  </a:schemeClr>
                </a:solidFill>
              </a:rPr>
              <a:t>LLP</a:t>
            </a:r>
          </a:p>
        </p:txBody>
      </p:sp>
    </p:spTree>
    <p:extLst>
      <p:ext uri="{BB962C8B-B14F-4D97-AF65-F5344CB8AC3E}">
        <p14:creationId xmlns:p14="http://schemas.microsoft.com/office/powerpoint/2010/main" val="3477626028"/>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22" presetClass="entr" presetSubtype="4" fill="hold" nodeType="withEffect">
                                  <p:stCondLst>
                                    <p:cond delay="200"/>
                                  </p:stCondLst>
                                  <p:childTnLst>
                                    <p:set>
                                      <p:cBhvr>
                                        <p:cTn id="8" dur="1" fill="hold">
                                          <p:stCondLst>
                                            <p:cond delay="0"/>
                                          </p:stCondLst>
                                        </p:cTn>
                                        <p:tgtEl>
                                          <p:spTgt spid="9"/>
                                        </p:tgtEl>
                                        <p:attrNameLst>
                                          <p:attrName>style.visibility</p:attrName>
                                        </p:attrNameLst>
                                      </p:cBhvr>
                                      <p:to>
                                        <p:strVal val="visible"/>
                                      </p:to>
                                    </p:set>
                                    <p:animEffect transition="in" filter="wipe(down)">
                                      <p:cBhvr>
                                        <p:cTn id="9" dur="1000"/>
                                        <p:tgtEl>
                                          <p:spTgt spid="9"/>
                                        </p:tgtEl>
                                      </p:cBhvr>
                                    </p:animEffect>
                                  </p:childTnLst>
                                </p:cTn>
                              </p:par>
                              <p:par>
                                <p:cTn id="10" presetID="10" presetClass="entr" presetSubtype="0" fill="hold" grpId="1" nodeType="withEffect">
                                  <p:stCondLst>
                                    <p:cond delay="13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200"/>
                                        <p:tgtEl>
                                          <p:spTgt spid="4"/>
                                        </p:tgtEl>
                                      </p:cBhvr>
                                    </p:animEffect>
                                  </p:childTnLst>
                                </p:cTn>
                              </p:par>
                              <p:par>
                                <p:cTn id="13" presetID="0" presetClass="path" presetSubtype="0" accel="50000" decel="50000" fill="hold" grpId="0" nodeType="withEffect">
                                  <p:stCondLst>
                                    <p:cond delay="1500"/>
                                  </p:stCondLst>
                                  <p:childTnLst>
                                    <p:animMotion origin="layout" path="M -0.00416 0.0044 C -0.01562 -0.02685 -0.09075 -0.08101 -0.1276 -0.09213 C -0.18711 -0.1 -0.25716 -0.0287 -0.28841 0.01945 C -0.30651 0.04861 -0.33593 0.14375 -0.33724 0.20672 C -0.34323 0.25926 -0.35039 0.34838 -0.30013 0.49931 " pathEditMode="relative" rAng="0" ptsTypes="AAAAA">
                                      <p:cBhvr>
                                        <p:cTn id="14" dur="5000" fill="hold"/>
                                        <p:tgtEl>
                                          <p:spTgt spid="4"/>
                                        </p:tgtEl>
                                        <p:attrNameLst>
                                          <p:attrName>ppt_x</p:attrName>
                                          <p:attrName>ppt_y</p:attrName>
                                        </p:attrNameLst>
                                      </p:cBhvr>
                                      <p:rCtr x="-16875" y="19884"/>
                                    </p:animMotion>
                                  </p:childTnLst>
                                </p:cTn>
                              </p:par>
                              <p:par>
                                <p:cTn id="15" presetID="10" presetClass="entr" presetSubtype="0" fill="hold" grpId="1" nodeType="withEffect">
                                  <p:stCondLst>
                                    <p:cond delay="13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300"/>
                                        <p:tgtEl>
                                          <p:spTgt spid="6"/>
                                        </p:tgtEl>
                                      </p:cBhvr>
                                    </p:animEffect>
                                  </p:childTnLst>
                                </p:cTn>
                              </p:par>
                              <p:par>
                                <p:cTn id="18" presetID="0" presetClass="path" presetSubtype="0" accel="50000" decel="50000" fill="hold" grpId="0" nodeType="withEffect">
                                  <p:stCondLst>
                                    <p:cond delay="1500"/>
                                  </p:stCondLst>
                                  <p:childTnLst>
                                    <p:animMotion origin="layout" path="M 0.27799 -0.02084 C 0.26797 -0.05463 0.25117 -0.08796 0.23568 -0.11713 C 0.22604 -0.13634 0.18502 -0.18241 0.15807 -0.1963 C 0.13346 -0.20695 0.09987 -0.20278 0.07031 -0.19051 C 0.05364 -0.18125 0.00768 -0.12037 -0.01875 -0.08611 " pathEditMode="relative" rAng="7020000" ptsTypes="AAAAA">
                                      <p:cBhvr>
                                        <p:cTn id="19" dur="5000" fill="hold"/>
                                        <p:tgtEl>
                                          <p:spTgt spid="6"/>
                                        </p:tgtEl>
                                        <p:attrNameLst>
                                          <p:attrName>ppt_x</p:attrName>
                                          <p:attrName>ppt_y</p:attrName>
                                        </p:attrNameLst>
                                      </p:cBhvr>
                                      <p:rCtr x="-14010" y="-6111"/>
                                    </p:animMotion>
                                  </p:childTnLst>
                                </p:cTn>
                              </p:par>
                              <p:par>
                                <p:cTn id="20" presetID="10" presetClass="entr" presetSubtype="0" fill="hold" grpId="1" nodeType="withEffect">
                                  <p:stCondLst>
                                    <p:cond delay="13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300"/>
                                        <p:tgtEl>
                                          <p:spTgt spid="7"/>
                                        </p:tgtEl>
                                      </p:cBhvr>
                                    </p:animEffect>
                                  </p:childTnLst>
                                </p:cTn>
                              </p:par>
                              <p:par>
                                <p:cTn id="23" presetID="0" presetClass="path" presetSubtype="0" accel="50000" decel="50000" fill="hold" grpId="0" nodeType="withEffect">
                                  <p:stCondLst>
                                    <p:cond delay="1500"/>
                                  </p:stCondLst>
                                  <p:childTnLst>
                                    <p:animMotion origin="layout" path="M -0.0668 -0.21111 C -0.09154 -0.17431 -0.12891 -0.07569 -0.13789 0.06759 C -0.1332 0.19167 -0.11224 0.30787 -0.08294 0.35787 C -0.0599 0.40232 0.00065 0.45787 0.03099 0.47107 C 0.08255 0.49282 0.13893 0.48079 0.19778 0.42269 " pathEditMode="relative" rAng="14220000" ptsTypes="AAAAA">
                                      <p:cBhvr>
                                        <p:cTn id="24" dur="5000" fill="hold"/>
                                        <p:tgtEl>
                                          <p:spTgt spid="7"/>
                                        </p:tgtEl>
                                        <p:attrNameLst>
                                          <p:attrName>ppt_x</p:attrName>
                                          <p:attrName>ppt_y</p:attrName>
                                        </p:attrNameLst>
                                      </p:cBhvr>
                                      <p:rCtr x="5260" y="40903"/>
                                    </p:animMotion>
                                  </p:childTnLst>
                                </p:cTn>
                              </p:par>
                              <p:par>
                                <p:cTn id="25" presetID="53" presetClass="entr" presetSubtype="16" fill="hold" nodeType="withEffect">
                                  <p:stCondLst>
                                    <p:cond delay="52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300" fill="hold"/>
                                        <p:tgtEl>
                                          <p:spTgt spid="5"/>
                                        </p:tgtEl>
                                        <p:attrNameLst>
                                          <p:attrName>ppt_w</p:attrName>
                                        </p:attrNameLst>
                                      </p:cBhvr>
                                      <p:tavLst>
                                        <p:tav tm="0">
                                          <p:val>
                                            <p:fltVal val="0"/>
                                          </p:val>
                                        </p:tav>
                                        <p:tav tm="100000">
                                          <p:val>
                                            <p:strVal val="#ppt_w"/>
                                          </p:val>
                                        </p:tav>
                                      </p:tavLst>
                                    </p:anim>
                                    <p:anim calcmode="lin" valueType="num">
                                      <p:cBhvr>
                                        <p:cTn id="28" dur="1300" fill="hold"/>
                                        <p:tgtEl>
                                          <p:spTgt spid="5"/>
                                        </p:tgtEl>
                                        <p:attrNameLst>
                                          <p:attrName>ppt_h</p:attrName>
                                        </p:attrNameLst>
                                      </p:cBhvr>
                                      <p:tavLst>
                                        <p:tav tm="0">
                                          <p:val>
                                            <p:fltVal val="0"/>
                                          </p:val>
                                        </p:tav>
                                        <p:tav tm="100000">
                                          <p:val>
                                            <p:strVal val="#ppt_h"/>
                                          </p:val>
                                        </p:tav>
                                      </p:tavLst>
                                    </p:anim>
                                    <p:animEffect transition="in" filter="fade">
                                      <p:cBhvr>
                                        <p:cTn id="29" dur="1300"/>
                                        <p:tgtEl>
                                          <p:spTgt spid="5"/>
                                        </p:tgtEl>
                                      </p:cBhvr>
                                    </p:animEffect>
                                  </p:childTnLst>
                                </p:cTn>
                              </p:par>
                              <p:par>
                                <p:cTn id="30" presetID="53" presetClass="entr" presetSubtype="16" fill="hold" grpId="0" nodeType="withEffect">
                                  <p:stCondLst>
                                    <p:cond delay="4800"/>
                                  </p:stCondLst>
                                  <p:childTnLst>
                                    <p:set>
                                      <p:cBhvr>
                                        <p:cTn id="31" dur="1" fill="hold">
                                          <p:stCondLst>
                                            <p:cond delay="0"/>
                                          </p:stCondLst>
                                        </p:cTn>
                                        <p:tgtEl>
                                          <p:spTgt spid="8"/>
                                        </p:tgtEl>
                                        <p:attrNameLst>
                                          <p:attrName>style.visibility</p:attrName>
                                        </p:attrNameLst>
                                      </p:cBhvr>
                                      <p:to>
                                        <p:strVal val="visible"/>
                                      </p:to>
                                    </p:set>
                                    <p:anim calcmode="lin" valueType="num">
                                      <p:cBhvr>
                                        <p:cTn id="32" dur="1400" fill="hold"/>
                                        <p:tgtEl>
                                          <p:spTgt spid="8"/>
                                        </p:tgtEl>
                                        <p:attrNameLst>
                                          <p:attrName>ppt_w</p:attrName>
                                        </p:attrNameLst>
                                      </p:cBhvr>
                                      <p:tavLst>
                                        <p:tav tm="0">
                                          <p:val>
                                            <p:fltVal val="0"/>
                                          </p:val>
                                        </p:tav>
                                        <p:tav tm="100000">
                                          <p:val>
                                            <p:strVal val="#ppt_w"/>
                                          </p:val>
                                        </p:tav>
                                      </p:tavLst>
                                    </p:anim>
                                    <p:anim calcmode="lin" valueType="num">
                                      <p:cBhvr>
                                        <p:cTn id="33" dur="1400" fill="hold"/>
                                        <p:tgtEl>
                                          <p:spTgt spid="8"/>
                                        </p:tgtEl>
                                        <p:attrNameLst>
                                          <p:attrName>ppt_h</p:attrName>
                                        </p:attrNameLst>
                                      </p:cBhvr>
                                      <p:tavLst>
                                        <p:tav tm="0">
                                          <p:val>
                                            <p:fltVal val="0"/>
                                          </p:val>
                                        </p:tav>
                                        <p:tav tm="100000">
                                          <p:val>
                                            <p:strVal val="#ppt_h"/>
                                          </p:val>
                                        </p:tav>
                                      </p:tavLst>
                                    </p:anim>
                                    <p:animEffect transition="in" filter="fade">
                                      <p:cBhvr>
                                        <p:cTn id="34" dur="1400"/>
                                        <p:tgtEl>
                                          <p:spTgt spid="8"/>
                                        </p:tgtEl>
                                      </p:cBhvr>
                                    </p:animEffect>
                                  </p:childTnLst>
                                </p:cTn>
                              </p:par>
                              <p:par>
                                <p:cTn id="35" presetID="1" presetClass="entr" presetSubtype="0" fill="hold" grpId="0" nodeType="withEffect">
                                  <p:stCondLst>
                                    <p:cond delay="1500"/>
                                  </p:stCondLst>
                                  <p:childTnLst>
                                    <p:set>
                                      <p:cBhvr>
                                        <p:cTn id="36" dur="1" fill="hold">
                                          <p:stCondLst>
                                            <p:cond delay="0"/>
                                          </p:stCondLst>
                                        </p:cTn>
                                        <p:tgtEl>
                                          <p:spTgt spid="15"/>
                                        </p:tgtEl>
                                        <p:attrNameLst>
                                          <p:attrName>style.visibility</p:attrName>
                                        </p:attrNameLst>
                                      </p:cBhvr>
                                      <p:to>
                                        <p:strVal val="visible"/>
                                      </p:to>
                                    </p:set>
                                  </p:childTnLst>
                                </p:cTn>
                              </p:par>
                              <p:par>
                                <p:cTn id="37" presetID="2" presetClass="entr" presetSubtype="2" fill="hold" grpId="0" nodeType="withEffect">
                                  <p:stCondLst>
                                    <p:cond delay="150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15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p:bldP spid="4" grpId="0" animBg="1"/>
      <p:bldP spid="4" grpId="1" animBg="1"/>
      <p:bldP spid="15" grpId="0"/>
      <p:bldP spid="17" grpId="0"/>
    </p:bldLst>
  </p:timing>
</p:sld>
</file>

<file path=ppt/theme/theme1.xml><?xml version="1.0" encoding="utf-8"?>
<a:theme xmlns:a="http://schemas.openxmlformats.org/drawingml/2006/main" name="Office Theme">
  <a:themeElements>
    <a:clrScheme name="Custom 4">
      <a:dk1>
        <a:srgbClr val="FFFFFF"/>
      </a:dk1>
      <a:lt1>
        <a:srgbClr val="FFFFFF"/>
      </a:lt1>
      <a:dk2>
        <a:srgbClr val="FFFFFF"/>
      </a:dk2>
      <a:lt2>
        <a:srgbClr val="FFFFFF"/>
      </a:lt2>
      <a:accent1>
        <a:srgbClr val="00B050"/>
      </a:accent1>
      <a:accent2>
        <a:srgbClr val="00B050"/>
      </a:accent2>
      <a:accent3>
        <a:srgbClr val="00B050"/>
      </a:accent3>
      <a:accent4>
        <a:srgbClr val="00B050"/>
      </a:accent4>
      <a:accent5>
        <a:srgbClr val="00B050"/>
      </a:accent5>
      <a:accent6>
        <a:srgbClr val="00B050"/>
      </a:accent6>
      <a:hlink>
        <a:srgbClr val="0563C1"/>
      </a:hlink>
      <a:folHlink>
        <a:srgbClr val="00B05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2264</TotalTime>
  <Words>1720</Words>
  <Application>Microsoft Office PowerPoint</Application>
  <PresentationFormat>Widescreen</PresentationFormat>
  <Paragraphs>245</Paragraphs>
  <Slides>31</Slides>
  <Notes>19</Notes>
  <HiddenSlides>0</HiddenSlides>
  <MMClips>0</MMClips>
  <ScaleCrop>false</ScaleCrop>
  <HeadingPairs>
    <vt:vector size="8" baseType="variant">
      <vt:variant>
        <vt:lpstr>Fonts Used</vt:lpstr>
      </vt:variant>
      <vt:variant>
        <vt:i4>7</vt:i4>
      </vt:variant>
      <vt:variant>
        <vt:lpstr>Theme</vt:lpstr>
      </vt:variant>
      <vt:variant>
        <vt:i4>1</vt:i4>
      </vt:variant>
      <vt:variant>
        <vt:lpstr>Slide Titles</vt:lpstr>
      </vt:variant>
      <vt:variant>
        <vt:i4>31</vt:i4>
      </vt:variant>
      <vt:variant>
        <vt:lpstr>Custom Shows</vt:lpstr>
      </vt:variant>
      <vt:variant>
        <vt:i4>1</vt:i4>
      </vt:variant>
    </vt:vector>
  </HeadingPairs>
  <TitlesOfParts>
    <vt:vector size="40" baseType="lpstr">
      <vt:lpstr>Arial</vt:lpstr>
      <vt:lpstr>Bahnschrift Light Condensed</vt:lpstr>
      <vt:lpstr>Calibri</vt:lpstr>
      <vt:lpstr>Calibri Light</vt:lpstr>
      <vt:lpstr>Catamaran Light</vt:lpstr>
      <vt:lpstr>Georgia</vt:lpstr>
      <vt:lpstr>Söhne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Clients – Government Sector-Infra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RouhanFinal 260423</vt:lpstr>
    </vt:vector>
  </TitlesOfParts>
  <Company>SP Associate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Infrastructure Advisors Private Limited</dc:title>
  <dc:subject>For Approval only</dc:subject>
  <dc:creator>Sanjay Punjabi</dc:creator>
  <dc:description>@ copywrite of SP Associate. Its not for ssale and apart from SP Associate (Sanjay Punjabi) No other person can use the file or modify or use them for any commerical purpose without prior owner permision</dc:description>
  <cp:lastModifiedBy>Braj Kishore</cp:lastModifiedBy>
  <cp:revision>38</cp:revision>
  <dcterms:created xsi:type="dcterms:W3CDTF">2022-10-30T04:33:08Z</dcterms:created>
  <dcterms:modified xsi:type="dcterms:W3CDTF">2023-11-15T13:09:35Z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rastructure Advisors Private Ltd">
    <vt:lpwstr>@ copywrite of SP Associate. Its not for ssale and apart from SP Associate (Sanjay Punjabi) No other person can use the file or modify or use them for any commerical purpose without prior owner permision</vt:lpwstr>
  </property>
</Properties>
</file>